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31"/>
  </p:notesMasterIdLst>
  <p:sldIdLst>
    <p:sldId id="256" r:id="rId2"/>
    <p:sldId id="257" r:id="rId3"/>
    <p:sldId id="259" r:id="rId4"/>
    <p:sldId id="260" r:id="rId5"/>
    <p:sldId id="262" r:id="rId6"/>
    <p:sldId id="264"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350" r:id="rId21"/>
    <p:sldId id="351" r:id="rId22"/>
    <p:sldId id="347" r:id="rId23"/>
    <p:sldId id="258" r:id="rId24"/>
    <p:sldId id="352" r:id="rId25"/>
    <p:sldId id="354" r:id="rId26"/>
    <p:sldId id="357" r:id="rId27"/>
    <p:sldId id="353" r:id="rId28"/>
    <p:sldId id="358" r:id="rId29"/>
    <p:sldId id="35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5FCA7-F864-4556-A971-7336ED990C0C}" v="5" dt="2025-06-10T17:36:23.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6" d="100"/>
          <a:sy n="96" d="100"/>
        </p:scale>
        <p:origin x="1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CB37-2766-4AE4-85F9-89D5D73BE43C}" type="datetimeFigureOut">
              <a:rPr lang="en-IN" smtClean="0"/>
              <a:t>11-06-2025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0E0A1-B3A3-4FF3-9498-BCE4FADC461A}" type="slidenum">
              <a:rPr lang="en-IN" smtClean="0"/>
              <a:t>‹#›</a:t>
            </a:fld>
            <a:endParaRPr lang="en-IN"/>
          </a:p>
        </p:txBody>
      </p:sp>
    </p:spTree>
    <p:extLst>
      <p:ext uri="{BB962C8B-B14F-4D97-AF65-F5344CB8AC3E}">
        <p14:creationId xmlns:p14="http://schemas.microsoft.com/office/powerpoint/2010/main" val="2823127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5aad17dc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2F2891-4B00-44D5-A9C2-623F21D52846}"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7D114E5C-1593-4D4D-B786-517AC87CCB0B}" type="slidenum">
              <a:rPr lang="en-IN" smtClean="0"/>
              <a:t>‹#›</a:t>
            </a:fld>
            <a:endParaRPr lang="en-IN"/>
          </a:p>
        </p:txBody>
      </p:sp>
    </p:spTree>
    <p:extLst>
      <p:ext uri="{BB962C8B-B14F-4D97-AF65-F5344CB8AC3E}">
        <p14:creationId xmlns:p14="http://schemas.microsoft.com/office/powerpoint/2010/main" val="1725763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F2891-4B00-44D5-A9C2-623F21D52846}"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1195011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F2891-4B00-44D5-A9C2-623F21D52846}"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2836199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50967" y="593367"/>
            <a:ext cx="628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951000" y="1697233"/>
            <a:ext cx="10290000" cy="43944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Clr>
                <a:schemeClr val="dk1"/>
              </a:buClr>
              <a:buSzPts val="1800"/>
              <a:buFont typeface="Lato" panose="020F0502020204030203"/>
              <a:buChar char="●"/>
              <a:defRPr sz="1467"/>
            </a:lvl1pPr>
            <a:lvl2pPr marL="1219170" lvl="1" indent="-423323">
              <a:spcBef>
                <a:spcPts val="0"/>
              </a:spcBef>
              <a:spcAft>
                <a:spcPts val="0"/>
              </a:spcAft>
              <a:buClr>
                <a:schemeClr val="dk1"/>
              </a:buClr>
              <a:buSzPts val="1400"/>
              <a:buFont typeface="Lato" panose="020F0502020204030203"/>
              <a:buChar char="○"/>
              <a:defRPr/>
            </a:lvl2pPr>
            <a:lvl3pPr marL="1828754" lvl="2" indent="-423323">
              <a:spcBef>
                <a:spcPts val="0"/>
              </a:spcBef>
              <a:spcAft>
                <a:spcPts val="0"/>
              </a:spcAft>
              <a:buClr>
                <a:schemeClr val="dk1"/>
              </a:buClr>
              <a:buSzPts val="1400"/>
              <a:buFont typeface="Lato" panose="020F0502020204030203"/>
              <a:buChar char="■"/>
              <a:defRPr/>
            </a:lvl3pPr>
            <a:lvl4pPr marL="2438339" lvl="3" indent="-423323">
              <a:spcBef>
                <a:spcPts val="0"/>
              </a:spcBef>
              <a:spcAft>
                <a:spcPts val="0"/>
              </a:spcAft>
              <a:buClr>
                <a:schemeClr val="dk1"/>
              </a:buClr>
              <a:buSzPts val="1400"/>
              <a:buFont typeface="Lato" panose="020F0502020204030203"/>
              <a:buChar char="●"/>
              <a:defRPr/>
            </a:lvl4pPr>
            <a:lvl5pPr marL="3047924" lvl="4" indent="-423323">
              <a:spcBef>
                <a:spcPts val="0"/>
              </a:spcBef>
              <a:spcAft>
                <a:spcPts val="0"/>
              </a:spcAft>
              <a:buClr>
                <a:schemeClr val="dk1"/>
              </a:buClr>
              <a:buSzPts val="1400"/>
              <a:buFont typeface="Lato" panose="020F0502020204030203"/>
              <a:buChar char="○"/>
              <a:defRPr/>
            </a:lvl5pPr>
            <a:lvl6pPr marL="3657509" lvl="5" indent="-423323">
              <a:spcBef>
                <a:spcPts val="0"/>
              </a:spcBef>
              <a:spcAft>
                <a:spcPts val="0"/>
              </a:spcAft>
              <a:buClr>
                <a:schemeClr val="dk1"/>
              </a:buClr>
              <a:buSzPts val="1400"/>
              <a:buFont typeface="Lato" panose="020F0502020204030203"/>
              <a:buChar char="■"/>
              <a:defRPr/>
            </a:lvl6pPr>
            <a:lvl7pPr marL="4267093" lvl="6" indent="-423323">
              <a:spcBef>
                <a:spcPts val="0"/>
              </a:spcBef>
              <a:spcAft>
                <a:spcPts val="0"/>
              </a:spcAft>
              <a:buClr>
                <a:schemeClr val="dk1"/>
              </a:buClr>
              <a:buSzPts val="1400"/>
              <a:buFont typeface="Lato" panose="020F0502020204030203"/>
              <a:buChar char="●"/>
              <a:defRPr/>
            </a:lvl7pPr>
            <a:lvl8pPr marL="4876678" lvl="7" indent="-423323">
              <a:spcBef>
                <a:spcPts val="0"/>
              </a:spcBef>
              <a:spcAft>
                <a:spcPts val="0"/>
              </a:spcAft>
              <a:buClr>
                <a:schemeClr val="dk1"/>
              </a:buClr>
              <a:buSzPts val="1400"/>
              <a:buFont typeface="Lato" panose="020F0502020204030203"/>
              <a:buChar char="○"/>
              <a:defRPr/>
            </a:lvl8pPr>
            <a:lvl9pPr marL="5486263" lvl="8" indent="-423323">
              <a:spcBef>
                <a:spcPts val="0"/>
              </a:spcBef>
              <a:spcAft>
                <a:spcPts val="0"/>
              </a:spcAft>
              <a:buClr>
                <a:schemeClr val="dk1"/>
              </a:buClr>
              <a:buSzPts val="1400"/>
              <a:buFont typeface="Lato" panose="020F0502020204030203"/>
              <a:buChar char="■"/>
              <a:defRPr/>
            </a:lvl9pPr>
          </a:lstStyle>
          <a:p>
            <a:endParaRPr/>
          </a:p>
        </p:txBody>
      </p:sp>
      <p:cxnSp>
        <p:nvCxnSpPr>
          <p:cNvPr id="26" name="Google Shape;26;p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9179867" y="-151467"/>
            <a:ext cx="3420800" cy="1741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95576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950967" y="593367"/>
            <a:ext cx="47784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6668000" y="25905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panose="02000504000000020004"/>
                <a:ea typeface="Vidaloka" panose="02000504000000020004"/>
                <a:cs typeface="Vidaloka" panose="02000504000000020004"/>
                <a:sym typeface="Vidaloka" panose="02000504000000020004"/>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endParaRPr/>
          </a:p>
        </p:txBody>
      </p:sp>
      <p:sp>
        <p:nvSpPr>
          <p:cNvPr id="76" name="Google Shape;76;p13"/>
          <p:cNvSpPr txBox="1">
            <a:spLocks noGrp="1"/>
          </p:cNvSpPr>
          <p:nvPr>
            <p:ph type="subTitle" idx="2"/>
          </p:nvPr>
        </p:nvSpPr>
        <p:spPr>
          <a:xfrm>
            <a:off x="6668000" y="30068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2206933" y="25905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panose="02000504000000020004"/>
                <a:ea typeface="Vidaloka" panose="02000504000000020004"/>
                <a:cs typeface="Vidaloka" panose="02000504000000020004"/>
                <a:sym typeface="Vidaloka" panose="02000504000000020004"/>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endParaRPr/>
          </a:p>
        </p:txBody>
      </p:sp>
      <p:sp>
        <p:nvSpPr>
          <p:cNvPr id="78" name="Google Shape;78;p13"/>
          <p:cNvSpPr txBox="1">
            <a:spLocks noGrp="1"/>
          </p:cNvSpPr>
          <p:nvPr>
            <p:ph type="subTitle" idx="4"/>
          </p:nvPr>
        </p:nvSpPr>
        <p:spPr>
          <a:xfrm>
            <a:off x="2206933" y="30068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6668000" y="49652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panose="02000504000000020004"/>
                <a:ea typeface="Vidaloka" panose="02000504000000020004"/>
                <a:cs typeface="Vidaloka" panose="02000504000000020004"/>
                <a:sym typeface="Vidaloka" panose="02000504000000020004"/>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endParaRPr/>
          </a:p>
        </p:txBody>
      </p:sp>
      <p:sp>
        <p:nvSpPr>
          <p:cNvPr id="80" name="Google Shape;80;p13"/>
          <p:cNvSpPr txBox="1">
            <a:spLocks noGrp="1"/>
          </p:cNvSpPr>
          <p:nvPr>
            <p:ph type="subTitle" idx="6"/>
          </p:nvPr>
        </p:nvSpPr>
        <p:spPr>
          <a:xfrm>
            <a:off x="6668000" y="53815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2206933" y="4965267"/>
            <a:ext cx="3314800" cy="4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200">
                <a:latin typeface="Vidaloka" panose="02000504000000020004"/>
                <a:ea typeface="Vidaloka" panose="02000504000000020004"/>
                <a:cs typeface="Vidaloka" panose="02000504000000020004"/>
                <a:sym typeface="Vidaloka" panose="02000504000000020004"/>
              </a:defRPr>
            </a:lvl1pPr>
            <a:lvl2pPr lvl="1" algn="ctr" rtl="0">
              <a:spcBef>
                <a:spcPts val="0"/>
              </a:spcBef>
              <a:spcAft>
                <a:spcPts val="0"/>
              </a:spcAft>
              <a:buSzPts val="2100"/>
              <a:buNone/>
              <a:defRPr sz="2800" b="1"/>
            </a:lvl2pPr>
            <a:lvl3pPr lvl="2" algn="ctr" rtl="0">
              <a:spcBef>
                <a:spcPts val="0"/>
              </a:spcBef>
              <a:spcAft>
                <a:spcPts val="0"/>
              </a:spcAft>
              <a:buSzPts val="2100"/>
              <a:buNone/>
              <a:defRPr sz="2800" b="1"/>
            </a:lvl3pPr>
            <a:lvl4pPr lvl="3" algn="ctr" rtl="0">
              <a:spcBef>
                <a:spcPts val="0"/>
              </a:spcBef>
              <a:spcAft>
                <a:spcPts val="0"/>
              </a:spcAft>
              <a:buSzPts val="2100"/>
              <a:buNone/>
              <a:defRPr sz="2800" b="1"/>
            </a:lvl4pPr>
            <a:lvl5pPr lvl="4" algn="ctr" rtl="0">
              <a:spcBef>
                <a:spcPts val="0"/>
              </a:spcBef>
              <a:spcAft>
                <a:spcPts val="0"/>
              </a:spcAft>
              <a:buSzPts val="2100"/>
              <a:buNone/>
              <a:defRPr sz="2800" b="1"/>
            </a:lvl5pPr>
            <a:lvl6pPr lvl="5" algn="ctr" rtl="0">
              <a:spcBef>
                <a:spcPts val="0"/>
              </a:spcBef>
              <a:spcAft>
                <a:spcPts val="0"/>
              </a:spcAft>
              <a:buSzPts val="2100"/>
              <a:buNone/>
              <a:defRPr sz="2800" b="1"/>
            </a:lvl6pPr>
            <a:lvl7pPr lvl="6" algn="ctr" rtl="0">
              <a:spcBef>
                <a:spcPts val="0"/>
              </a:spcBef>
              <a:spcAft>
                <a:spcPts val="0"/>
              </a:spcAft>
              <a:buSzPts val="2100"/>
              <a:buNone/>
              <a:defRPr sz="2800" b="1"/>
            </a:lvl7pPr>
            <a:lvl8pPr lvl="7" algn="ctr" rtl="0">
              <a:spcBef>
                <a:spcPts val="0"/>
              </a:spcBef>
              <a:spcAft>
                <a:spcPts val="0"/>
              </a:spcAft>
              <a:buSzPts val="2100"/>
              <a:buNone/>
              <a:defRPr sz="2800" b="1"/>
            </a:lvl8pPr>
            <a:lvl9pPr lvl="8" algn="ctr" rtl="0">
              <a:spcBef>
                <a:spcPts val="0"/>
              </a:spcBef>
              <a:spcAft>
                <a:spcPts val="0"/>
              </a:spcAft>
              <a:buSzPts val="2100"/>
              <a:buNone/>
              <a:defRPr sz="2800" b="1"/>
            </a:lvl9pPr>
          </a:lstStyle>
          <a:p>
            <a:endParaRPr/>
          </a:p>
        </p:txBody>
      </p:sp>
      <p:sp>
        <p:nvSpPr>
          <p:cNvPr id="82" name="Google Shape;82;p13"/>
          <p:cNvSpPr txBox="1">
            <a:spLocks noGrp="1"/>
          </p:cNvSpPr>
          <p:nvPr>
            <p:ph type="subTitle" idx="8"/>
          </p:nvPr>
        </p:nvSpPr>
        <p:spPr>
          <a:xfrm>
            <a:off x="2207000" y="5381500"/>
            <a:ext cx="3314800" cy="8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3171533" y="17381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84" name="Google Shape;84;p13"/>
          <p:cNvSpPr txBox="1">
            <a:spLocks noGrp="1"/>
          </p:cNvSpPr>
          <p:nvPr>
            <p:ph type="title" idx="13" hasCustomPrompt="1"/>
          </p:nvPr>
        </p:nvSpPr>
        <p:spPr>
          <a:xfrm>
            <a:off x="7632600" y="17381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85" name="Google Shape;85;p13"/>
          <p:cNvSpPr txBox="1">
            <a:spLocks noGrp="1"/>
          </p:cNvSpPr>
          <p:nvPr>
            <p:ph type="title" idx="14" hasCustomPrompt="1"/>
          </p:nvPr>
        </p:nvSpPr>
        <p:spPr>
          <a:xfrm>
            <a:off x="3171600" y="41103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sp>
        <p:nvSpPr>
          <p:cNvPr id="86" name="Google Shape;86;p13"/>
          <p:cNvSpPr txBox="1">
            <a:spLocks noGrp="1"/>
          </p:cNvSpPr>
          <p:nvPr>
            <p:ph type="title" idx="15" hasCustomPrompt="1"/>
          </p:nvPr>
        </p:nvSpPr>
        <p:spPr>
          <a:xfrm>
            <a:off x="7632600" y="4110317"/>
            <a:ext cx="13856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5067">
                <a:solidFill>
                  <a:schemeClr val="accent1"/>
                </a:solidFill>
              </a:defRPr>
            </a:lvl1pPr>
            <a:lvl2pPr lvl="1" algn="ctr" rtl="0">
              <a:spcBef>
                <a:spcPts val="0"/>
              </a:spcBef>
              <a:spcAft>
                <a:spcPts val="0"/>
              </a:spcAft>
              <a:buClr>
                <a:schemeClr val="dk2"/>
              </a:buClr>
              <a:buSzPts val="4000"/>
              <a:buNone/>
              <a:defRPr sz="5333">
                <a:solidFill>
                  <a:schemeClr val="dk2"/>
                </a:solidFill>
              </a:defRPr>
            </a:lvl2pPr>
            <a:lvl3pPr lvl="2" algn="ctr" rtl="0">
              <a:spcBef>
                <a:spcPts val="0"/>
              </a:spcBef>
              <a:spcAft>
                <a:spcPts val="0"/>
              </a:spcAft>
              <a:buClr>
                <a:schemeClr val="dk2"/>
              </a:buClr>
              <a:buSzPts val="4000"/>
              <a:buNone/>
              <a:defRPr sz="5333">
                <a:solidFill>
                  <a:schemeClr val="dk2"/>
                </a:solidFill>
              </a:defRPr>
            </a:lvl3pPr>
            <a:lvl4pPr lvl="3" algn="ctr" rtl="0">
              <a:spcBef>
                <a:spcPts val="0"/>
              </a:spcBef>
              <a:spcAft>
                <a:spcPts val="0"/>
              </a:spcAft>
              <a:buClr>
                <a:schemeClr val="dk2"/>
              </a:buClr>
              <a:buSzPts val="4000"/>
              <a:buNone/>
              <a:defRPr sz="5333">
                <a:solidFill>
                  <a:schemeClr val="dk2"/>
                </a:solidFill>
              </a:defRPr>
            </a:lvl4pPr>
            <a:lvl5pPr lvl="4" algn="ctr" rtl="0">
              <a:spcBef>
                <a:spcPts val="0"/>
              </a:spcBef>
              <a:spcAft>
                <a:spcPts val="0"/>
              </a:spcAft>
              <a:buClr>
                <a:schemeClr val="dk2"/>
              </a:buClr>
              <a:buSzPts val="4000"/>
              <a:buNone/>
              <a:defRPr sz="5333">
                <a:solidFill>
                  <a:schemeClr val="dk2"/>
                </a:solidFill>
              </a:defRPr>
            </a:lvl5pPr>
            <a:lvl6pPr lvl="5" algn="ctr" rtl="0">
              <a:spcBef>
                <a:spcPts val="0"/>
              </a:spcBef>
              <a:spcAft>
                <a:spcPts val="0"/>
              </a:spcAft>
              <a:buClr>
                <a:schemeClr val="dk2"/>
              </a:buClr>
              <a:buSzPts val="4000"/>
              <a:buNone/>
              <a:defRPr sz="5333">
                <a:solidFill>
                  <a:schemeClr val="dk2"/>
                </a:solidFill>
              </a:defRPr>
            </a:lvl6pPr>
            <a:lvl7pPr lvl="6" algn="ctr" rtl="0">
              <a:spcBef>
                <a:spcPts val="0"/>
              </a:spcBef>
              <a:spcAft>
                <a:spcPts val="0"/>
              </a:spcAft>
              <a:buClr>
                <a:schemeClr val="dk2"/>
              </a:buClr>
              <a:buSzPts val="4000"/>
              <a:buNone/>
              <a:defRPr sz="5333">
                <a:solidFill>
                  <a:schemeClr val="dk2"/>
                </a:solidFill>
              </a:defRPr>
            </a:lvl7pPr>
            <a:lvl8pPr lvl="7" algn="ctr" rtl="0">
              <a:spcBef>
                <a:spcPts val="0"/>
              </a:spcBef>
              <a:spcAft>
                <a:spcPts val="0"/>
              </a:spcAft>
              <a:buClr>
                <a:schemeClr val="dk2"/>
              </a:buClr>
              <a:buSzPts val="4000"/>
              <a:buNone/>
              <a:defRPr sz="5333">
                <a:solidFill>
                  <a:schemeClr val="dk2"/>
                </a:solidFill>
              </a:defRPr>
            </a:lvl8pPr>
            <a:lvl9pPr lvl="8" algn="ctr" rtl="0">
              <a:spcBef>
                <a:spcPts val="0"/>
              </a:spcBef>
              <a:spcAft>
                <a:spcPts val="0"/>
              </a:spcAft>
              <a:buClr>
                <a:schemeClr val="dk2"/>
              </a:buClr>
              <a:buSzPts val="4000"/>
              <a:buNone/>
              <a:defRPr sz="5333">
                <a:solidFill>
                  <a:schemeClr val="dk2"/>
                </a:solidFill>
              </a:defRPr>
            </a:lvl9pPr>
          </a:lstStyle>
          <a:p>
            <a:r>
              <a:t>xx%</a:t>
            </a:r>
          </a:p>
        </p:txBody>
      </p:sp>
      <p:cxnSp>
        <p:nvCxnSpPr>
          <p:cNvPr id="87" name="Google Shape;87;p13"/>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72180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3214000" y="3744337"/>
            <a:ext cx="57640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6400">
                <a:latin typeface="Crimson Text"/>
                <a:ea typeface="Crimson Text"/>
                <a:cs typeface="Crimson Text"/>
                <a:sym typeface="Crimson Text"/>
              </a:defRPr>
            </a:lvl2pPr>
            <a:lvl3pPr lvl="2" algn="ctr" rtl="0">
              <a:spcBef>
                <a:spcPts val="0"/>
              </a:spcBef>
              <a:spcAft>
                <a:spcPts val="0"/>
              </a:spcAft>
              <a:buSzPts val="4800"/>
              <a:buFont typeface="Crimson Text"/>
              <a:buNone/>
              <a:defRPr sz="6400">
                <a:latin typeface="Crimson Text"/>
                <a:ea typeface="Crimson Text"/>
                <a:cs typeface="Crimson Text"/>
                <a:sym typeface="Crimson Text"/>
              </a:defRPr>
            </a:lvl3pPr>
            <a:lvl4pPr lvl="3" algn="ctr" rtl="0">
              <a:spcBef>
                <a:spcPts val="0"/>
              </a:spcBef>
              <a:spcAft>
                <a:spcPts val="0"/>
              </a:spcAft>
              <a:buSzPts val="4800"/>
              <a:buFont typeface="Crimson Text"/>
              <a:buNone/>
              <a:defRPr sz="6400">
                <a:latin typeface="Crimson Text"/>
                <a:ea typeface="Crimson Text"/>
                <a:cs typeface="Crimson Text"/>
                <a:sym typeface="Crimson Text"/>
              </a:defRPr>
            </a:lvl4pPr>
            <a:lvl5pPr lvl="4" algn="ctr" rtl="0">
              <a:spcBef>
                <a:spcPts val="0"/>
              </a:spcBef>
              <a:spcAft>
                <a:spcPts val="0"/>
              </a:spcAft>
              <a:buSzPts val="4800"/>
              <a:buFont typeface="Crimson Text"/>
              <a:buNone/>
              <a:defRPr sz="6400">
                <a:latin typeface="Crimson Text"/>
                <a:ea typeface="Crimson Text"/>
                <a:cs typeface="Crimson Text"/>
                <a:sym typeface="Crimson Text"/>
              </a:defRPr>
            </a:lvl5pPr>
            <a:lvl6pPr lvl="5" algn="ctr" rtl="0">
              <a:spcBef>
                <a:spcPts val="0"/>
              </a:spcBef>
              <a:spcAft>
                <a:spcPts val="0"/>
              </a:spcAft>
              <a:buSzPts val="4800"/>
              <a:buFont typeface="Crimson Text"/>
              <a:buNone/>
              <a:defRPr sz="6400">
                <a:latin typeface="Crimson Text"/>
                <a:ea typeface="Crimson Text"/>
                <a:cs typeface="Crimson Text"/>
                <a:sym typeface="Crimson Text"/>
              </a:defRPr>
            </a:lvl6pPr>
            <a:lvl7pPr lvl="6" algn="ctr" rtl="0">
              <a:spcBef>
                <a:spcPts val="0"/>
              </a:spcBef>
              <a:spcAft>
                <a:spcPts val="0"/>
              </a:spcAft>
              <a:buSzPts val="4800"/>
              <a:buFont typeface="Crimson Text"/>
              <a:buNone/>
              <a:defRPr sz="6400">
                <a:latin typeface="Crimson Text"/>
                <a:ea typeface="Crimson Text"/>
                <a:cs typeface="Crimson Text"/>
                <a:sym typeface="Crimson Text"/>
              </a:defRPr>
            </a:lvl7pPr>
            <a:lvl8pPr lvl="7" algn="ctr" rtl="0">
              <a:spcBef>
                <a:spcPts val="0"/>
              </a:spcBef>
              <a:spcAft>
                <a:spcPts val="0"/>
              </a:spcAft>
              <a:buSzPts val="4800"/>
              <a:buFont typeface="Crimson Text"/>
              <a:buNone/>
              <a:defRPr sz="6400">
                <a:latin typeface="Crimson Text"/>
                <a:ea typeface="Crimson Text"/>
                <a:cs typeface="Crimson Text"/>
                <a:sym typeface="Crimson Text"/>
              </a:defRPr>
            </a:lvl8pPr>
            <a:lvl9pPr lvl="8" algn="ctr" rtl="0">
              <a:spcBef>
                <a:spcPts val="0"/>
              </a:spcBef>
              <a:spcAft>
                <a:spcPts val="0"/>
              </a:spcAft>
              <a:buSzPts val="4800"/>
              <a:buFont typeface="Crimson Text"/>
              <a:buNone/>
              <a:defRPr sz="64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2457200" y="2215951"/>
            <a:ext cx="7277600" cy="13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6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06478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3531200" y="2242667"/>
            <a:ext cx="5129600" cy="31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867"/>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2309400" y="593367"/>
            <a:ext cx="757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333633" y="5435267"/>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9921533" y="-64500"/>
            <a:ext cx="2569200" cy="1548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04638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F2891-4B00-44D5-A9C2-623F21D52846}"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182887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C2F2891-4B00-44D5-A9C2-623F21D52846}" type="datetimeFigureOut">
              <a:rPr lang="en-IN" smtClean="0"/>
              <a:t>11-06-2025</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D114E5C-1593-4D4D-B786-517AC87CCB0B}" type="slidenum">
              <a:rPr lang="en-IN" smtClean="0"/>
              <a:t>‹#›</a:t>
            </a:fld>
            <a:endParaRPr lang="en-IN"/>
          </a:p>
        </p:txBody>
      </p:sp>
    </p:spTree>
    <p:extLst>
      <p:ext uri="{BB962C8B-B14F-4D97-AF65-F5344CB8AC3E}">
        <p14:creationId xmlns:p14="http://schemas.microsoft.com/office/powerpoint/2010/main" val="2059108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2F2891-4B00-44D5-A9C2-623F21D52846}" type="datetimeFigureOut">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351876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2F2891-4B00-44D5-A9C2-623F21D52846}" type="datetimeFigureOut">
              <a:rPr lang="en-IN" smtClean="0"/>
              <a:t>11-06-2025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274512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2F2891-4B00-44D5-A9C2-623F21D52846}" type="datetimeFigureOut">
              <a:rPr lang="en-IN" smtClean="0"/>
              <a:t>11-06-2025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368632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F2891-4B00-44D5-A9C2-623F21D52846}" type="datetimeFigureOut">
              <a:rPr lang="en-IN" smtClean="0"/>
              <a:t>11-06-2025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148602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F2891-4B00-44D5-A9C2-623F21D52846}" type="datetimeFigureOut">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320211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F2891-4B00-44D5-A9C2-623F21D52846}" type="datetimeFigureOut">
              <a:rPr lang="en-IN" smtClean="0"/>
              <a:t>11-06-2025</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D114E5C-1593-4D4D-B786-517AC87CCB0B}" type="slidenum">
              <a:rPr lang="en-IN" smtClean="0"/>
              <a:t>‹#›</a:t>
            </a:fld>
            <a:endParaRPr lang="en-IN"/>
          </a:p>
        </p:txBody>
      </p:sp>
    </p:spTree>
    <p:extLst>
      <p:ext uri="{BB962C8B-B14F-4D97-AF65-F5344CB8AC3E}">
        <p14:creationId xmlns:p14="http://schemas.microsoft.com/office/powerpoint/2010/main" val="353690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C2F2891-4B00-44D5-A9C2-623F21D52846}" type="datetimeFigureOut">
              <a:rPr lang="en-IN" smtClean="0"/>
              <a:t>11-06-2025</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7D114E5C-1593-4D4D-B786-517AC87CCB0B}" type="slidenum">
              <a:rPr lang="en-IN" smtClean="0"/>
              <a:t>‹#›</a:t>
            </a:fld>
            <a:endParaRPr lang="en-IN"/>
          </a:p>
        </p:txBody>
      </p:sp>
    </p:spTree>
    <p:extLst>
      <p:ext uri="{BB962C8B-B14F-4D97-AF65-F5344CB8AC3E}">
        <p14:creationId xmlns:p14="http://schemas.microsoft.com/office/powerpoint/2010/main" val="3137215702"/>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Lst>
  <p:txStyles>
    <p:titleStyle>
      <a:lvl1pPr algn="l" defTabSz="914400" rtl="0" eaLnBrk="1" latinLnBrk="0" hangingPunct="1">
        <a:lnSpc>
          <a:spcPct val="90000"/>
        </a:lnSpc>
        <a:spcBef>
          <a:spcPct val="0"/>
        </a:spcBef>
        <a:buNone/>
        <a:defRPr sz="4800" kern="1200" cap="none"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1910-A18B-D010-A43F-BFEB2EC5D916}"/>
              </a:ext>
            </a:extLst>
          </p:cNvPr>
          <p:cNvSpPr>
            <a:spLocks noGrp="1"/>
          </p:cNvSpPr>
          <p:nvPr>
            <p:ph type="ctrTitle"/>
          </p:nvPr>
        </p:nvSpPr>
        <p:spPr>
          <a:xfrm>
            <a:off x="2936980" y="1351977"/>
            <a:ext cx="6559826" cy="1669774"/>
          </a:xfrm>
        </p:spPr>
        <p:txBody>
          <a:bodyPr>
            <a:normAutofit fontScale="90000"/>
          </a:bodyPr>
          <a:lstStyle/>
          <a:p>
            <a:r>
              <a:rPr lang="en-US" dirty="0"/>
              <a:t>Aura Essentials</a:t>
            </a:r>
            <a:endParaRPr lang="en-IN" dirty="0"/>
          </a:p>
        </p:txBody>
      </p:sp>
      <p:sp>
        <p:nvSpPr>
          <p:cNvPr id="3" name="Subtitle 2">
            <a:extLst>
              <a:ext uri="{FF2B5EF4-FFF2-40B4-BE49-F238E27FC236}">
                <a16:creationId xmlns:a16="http://schemas.microsoft.com/office/drawing/2014/main" id="{FA8FB74E-9203-2D43-A0EC-24C42D84EE06}"/>
              </a:ext>
            </a:extLst>
          </p:cNvPr>
          <p:cNvSpPr>
            <a:spLocks noGrp="1"/>
          </p:cNvSpPr>
          <p:nvPr>
            <p:ph type="subTitle" idx="1"/>
          </p:nvPr>
        </p:nvSpPr>
        <p:spPr>
          <a:xfrm>
            <a:off x="2695194" y="4235516"/>
            <a:ext cx="6801612" cy="1239894"/>
          </a:xfrm>
        </p:spPr>
        <p:txBody>
          <a:bodyPr>
            <a:noAutofit/>
          </a:bodyPr>
          <a:lstStyle/>
          <a:p>
            <a:r>
              <a:rPr lang="en-US" sz="2400" dirty="0"/>
              <a:t>Group Members:</a:t>
            </a:r>
          </a:p>
          <a:p>
            <a:r>
              <a:rPr lang="en-US" sz="2400" dirty="0"/>
              <a:t>Ethen Mathew</a:t>
            </a:r>
          </a:p>
          <a:p>
            <a:r>
              <a:rPr lang="en-US" sz="2400" dirty="0"/>
              <a:t>Reyhan Renjith</a:t>
            </a:r>
          </a:p>
          <a:p>
            <a:r>
              <a:rPr lang="en-US" sz="2400" dirty="0"/>
              <a:t>Adinath p</a:t>
            </a:r>
          </a:p>
          <a:p>
            <a:r>
              <a:rPr lang="en-US" sz="2400" dirty="0"/>
              <a:t>A P Girishankar</a:t>
            </a:r>
            <a:endParaRPr lang="en-IN" sz="2400" dirty="0"/>
          </a:p>
        </p:txBody>
      </p:sp>
    </p:spTree>
    <p:extLst>
      <p:ext uri="{BB962C8B-B14F-4D97-AF65-F5344CB8AC3E}">
        <p14:creationId xmlns:p14="http://schemas.microsoft.com/office/powerpoint/2010/main" val="251798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EC3B-F17E-7582-590B-DE102BCC0D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4B847A-5ECB-CBCE-E621-F233A5E3272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F0BD6D23-1D8B-25CA-379A-9FE3ED53F68F}"/>
              </a:ext>
            </a:extLst>
          </p:cNvPr>
          <p:cNvPicPr>
            <a:picLocks noChangeAspect="1"/>
          </p:cNvPicPr>
          <p:nvPr/>
        </p:nvPicPr>
        <p:blipFill>
          <a:blip r:embed="rId2"/>
          <a:stretch>
            <a:fillRect/>
          </a:stretch>
        </p:blipFill>
        <p:spPr>
          <a:xfrm>
            <a:off x="371061" y="308111"/>
            <a:ext cx="11449878" cy="6390861"/>
          </a:xfrm>
          <a:prstGeom prst="rect">
            <a:avLst/>
          </a:prstGeom>
        </p:spPr>
      </p:pic>
    </p:spTree>
    <p:extLst>
      <p:ext uri="{BB962C8B-B14F-4D97-AF65-F5344CB8AC3E}">
        <p14:creationId xmlns:p14="http://schemas.microsoft.com/office/powerpoint/2010/main" val="25486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001FF-2F72-B385-0B5C-65E020ADF1E2}"/>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C18AE8C6-8517-5529-BE77-41CFE11778CB}"/>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0CEE3917-6E15-1095-40DF-76985154E1C7}"/>
              </a:ext>
            </a:extLst>
          </p:cNvPr>
          <p:cNvSpPr>
            <a:spLocks noChangeArrowheads="1"/>
          </p:cNvSpPr>
          <p:nvPr/>
        </p:nvSpPr>
        <p:spPr bwMode="auto">
          <a:xfrm>
            <a:off x="1024128" y="920621"/>
            <a:ext cx="10068338"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“Our Blog” section presents featured blog articles in a clean, card-based layout. The entire section is centered on the page using </a:t>
            </a:r>
            <a:r>
              <a:rPr kumimoji="0" lang="en-US" altLang="en-US" sz="2000" b="0" i="0" u="none" strike="noStrike" cap="none" normalizeH="0" baseline="0" dirty="0">
                <a:ln>
                  <a:noFill/>
                </a:ln>
                <a:solidFill>
                  <a:schemeClr val="tx1"/>
                </a:solidFill>
                <a:effectLst/>
                <a:latin typeface="Arial Unicode MS"/>
              </a:rPr>
              <a:t>max-width</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margin: auto</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text-align: center</a:t>
            </a:r>
            <a:r>
              <a:rPr kumimoji="0" lang="en-US" altLang="en-US" sz="2000" b="0" i="0" u="none" strike="noStrike" cap="none" normalizeH="0" baseline="0" dirty="0">
                <a:ln>
                  <a:noFill/>
                </a:ln>
                <a:solidFill>
                  <a:schemeClr val="tx1"/>
                </a:solidFill>
                <a:effectLst/>
              </a:rPr>
              <a:t> properties. The heading </a:t>
            </a:r>
            <a:r>
              <a:rPr kumimoji="0" lang="en-US" altLang="en-US" sz="2000" b="0" i="0" u="none" strike="noStrike" cap="none" normalizeH="0" baseline="0" dirty="0">
                <a:ln>
                  <a:noFill/>
                </a:ln>
                <a:solidFill>
                  <a:schemeClr val="tx1"/>
                </a:solidFill>
                <a:effectLst/>
                <a:latin typeface="Arial Unicode MS"/>
              </a:rPr>
              <a:t>&lt;h1&gt;</a:t>
            </a:r>
            <a:r>
              <a:rPr kumimoji="0" lang="en-US" altLang="en-US" sz="2000" b="0" i="0" u="none" strike="noStrike" cap="none" normalizeH="0" baseline="0" dirty="0">
                <a:ln>
                  <a:noFill/>
                </a:ln>
                <a:solidFill>
                  <a:schemeClr val="tx1"/>
                </a:solidFill>
                <a:effectLst/>
              </a:rPr>
              <a:t> is styled with padding and spacing to give it clear visibility and separation from other sections.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Inside the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bcmain</a:t>
            </a:r>
            <a:r>
              <a:rPr kumimoji="0" lang="en-US" altLang="en-US" sz="2000" b="0" i="0" u="none" strike="noStrike" cap="none" normalizeH="0" baseline="0" dirty="0">
                <a:ln>
                  <a:noFill/>
                </a:ln>
                <a:solidFill>
                  <a:schemeClr val="tx1"/>
                </a:solidFill>
                <a:effectLst/>
              </a:rPr>
              <a:t> container, blog cards are arranged side by side using </a:t>
            </a:r>
            <a:r>
              <a:rPr kumimoji="0" lang="en-US" altLang="en-US" sz="2000" b="0" i="0" u="none" strike="noStrike" cap="none" normalizeH="0" baseline="0" dirty="0">
                <a:ln>
                  <a:noFill/>
                </a:ln>
                <a:solidFill>
                  <a:schemeClr val="tx1"/>
                </a:solidFill>
                <a:effectLst/>
                <a:latin typeface="Arial Unicode MS"/>
              </a:rPr>
              <a:t>display: flex</a:t>
            </a:r>
            <a:r>
              <a:rPr kumimoji="0" lang="en-US" altLang="en-US" sz="2000" b="0" i="0" u="none" strike="noStrike" cap="none" normalizeH="0" baseline="0" dirty="0">
                <a:ln>
                  <a:noFill/>
                </a:ln>
                <a:solidFill>
                  <a:schemeClr val="tx1"/>
                </a:solidFill>
                <a:effectLst/>
              </a:rPr>
              <a:t>, with </a:t>
            </a:r>
            <a:r>
              <a:rPr kumimoji="0" lang="en-US" altLang="en-US" sz="2000" b="0" i="0" u="none" strike="noStrike" cap="none" normalizeH="0" baseline="0" dirty="0">
                <a:ln>
                  <a:noFill/>
                </a:ln>
                <a:solidFill>
                  <a:schemeClr val="tx1"/>
                </a:solidFill>
                <a:effectLst/>
                <a:latin typeface="Arial Unicode MS"/>
              </a:rPr>
              <a:t>gap: 20px</a:t>
            </a:r>
            <a:r>
              <a:rPr kumimoji="0" lang="en-US" altLang="en-US" sz="2000" b="0" i="0" u="none" strike="noStrike" cap="none" normalizeH="0" baseline="0" dirty="0">
                <a:ln>
                  <a:noFill/>
                </a:ln>
                <a:solidFill>
                  <a:schemeClr val="tx1"/>
                </a:solidFill>
                <a:effectLst/>
              </a:rPr>
              <a:t> for spacing and </a:t>
            </a:r>
            <a:r>
              <a:rPr kumimoji="0" lang="en-US" altLang="en-US" sz="2000" b="0" i="0" u="none" strike="noStrike" cap="none" normalizeH="0" baseline="0" dirty="0">
                <a:ln>
                  <a:noFill/>
                </a:ln>
                <a:solidFill>
                  <a:schemeClr val="tx1"/>
                </a:solidFill>
                <a:effectLst/>
                <a:latin typeface="Arial Unicode MS"/>
              </a:rPr>
              <a:t>flex-wrap: wrap</a:t>
            </a:r>
            <a:r>
              <a:rPr kumimoji="0" lang="en-US" altLang="en-US" sz="2000" b="0" i="0" u="none" strike="noStrike" cap="none" normalizeH="0" baseline="0" dirty="0">
                <a:ln>
                  <a:noFill/>
                </a:ln>
                <a:solidFill>
                  <a:schemeClr val="tx1"/>
                </a:solidFill>
                <a:effectLst/>
              </a:rPr>
              <a:t> to ensure responsiveness on smaller screens.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Each individual blog card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bc</a:t>
            </a:r>
            <a:r>
              <a:rPr kumimoji="0" lang="en-US" altLang="en-US" sz="2000" b="0" i="0" u="none" strike="noStrike" cap="none" normalizeH="0" baseline="0" dirty="0">
                <a:ln>
                  <a:noFill/>
                </a:ln>
                <a:solidFill>
                  <a:schemeClr val="tx1"/>
                </a:solidFill>
                <a:effectLst/>
              </a:rPr>
              <a:t>) has a white background, rounded corners (</a:t>
            </a:r>
            <a:r>
              <a:rPr kumimoji="0" lang="en-US" altLang="en-US" sz="2000" b="0" i="0" u="none" strike="noStrike" cap="none" normalizeH="0" baseline="0" dirty="0">
                <a:ln>
                  <a:noFill/>
                </a:ln>
                <a:solidFill>
                  <a:schemeClr val="tx1"/>
                </a:solidFill>
                <a:effectLst/>
                <a:latin typeface="Arial Unicode MS"/>
              </a:rPr>
              <a:t>border-radius: 12px</a:t>
            </a:r>
            <a:r>
              <a:rPr kumimoji="0" lang="en-US" altLang="en-US" sz="2000" b="0" i="0" u="none" strike="noStrike" cap="none" normalizeH="0" baseline="0" dirty="0">
                <a:ln>
                  <a:noFill/>
                </a:ln>
                <a:solidFill>
                  <a:schemeClr val="tx1"/>
                </a:solidFill>
                <a:effectLst/>
              </a:rPr>
              <a:t>), and a soft shadow (</a:t>
            </a:r>
            <a:r>
              <a:rPr kumimoji="0" lang="en-US" altLang="en-US" sz="2000" b="0" i="0" u="none" strike="noStrike" cap="none" normalizeH="0" baseline="0" dirty="0">
                <a:ln>
                  <a:noFill/>
                </a:ln>
                <a:solidFill>
                  <a:schemeClr val="tx1"/>
                </a:solidFill>
                <a:effectLst/>
                <a:latin typeface="Arial Unicode MS"/>
              </a:rPr>
              <a:t>box-shadow</a:t>
            </a:r>
            <a:r>
              <a:rPr kumimoji="0" lang="en-US" altLang="en-US" sz="2000" b="0" i="0" u="none" strike="noStrike" cap="none" normalizeH="0" baseline="0" dirty="0">
                <a:ln>
                  <a:noFill/>
                </a:ln>
                <a:solidFill>
                  <a:schemeClr val="tx1"/>
                </a:solidFill>
                <a:effectLst/>
              </a:rPr>
              <a:t>) to create a modern, elevated appearance. The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blogimg</a:t>
            </a:r>
            <a:r>
              <a:rPr kumimoji="0" lang="en-US" altLang="en-US" sz="2000" b="0" i="0" u="none" strike="noStrike" cap="none" normalizeH="0" baseline="0" dirty="0">
                <a:ln>
                  <a:noFill/>
                </a:ln>
                <a:solidFill>
                  <a:schemeClr val="tx1"/>
                </a:solidFill>
                <a:effectLst/>
              </a:rPr>
              <a:t> div contains a blog image that fills the card width and maintains proportions with </a:t>
            </a:r>
            <a:r>
              <a:rPr kumimoji="0" lang="en-US" altLang="en-US" sz="2000" b="0" i="0" u="none" strike="noStrike" cap="none" normalizeH="0" baseline="0" dirty="0">
                <a:ln>
                  <a:noFill/>
                </a:ln>
                <a:solidFill>
                  <a:schemeClr val="tx1"/>
                </a:solidFill>
                <a:effectLst/>
                <a:latin typeface="Arial Unicode MS"/>
              </a:rPr>
              <a:t>object-fit: cover</a:t>
            </a:r>
            <a:r>
              <a:rPr kumimoji="0" lang="en-US" altLang="en-US" sz="2000" b="0" i="0" u="none" strike="noStrike" cap="none" normalizeH="0" baseline="0" dirty="0">
                <a:ln>
                  <a:noFill/>
                </a:ln>
                <a:solidFill>
                  <a:schemeClr val="tx1"/>
                </a:solidFill>
                <a:effectLst/>
              </a:rPr>
              <a:t>, giving a polished and uniform look.</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Below the image, the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blogcont</a:t>
            </a:r>
            <a:r>
              <a:rPr kumimoji="0" lang="en-US" altLang="en-US" sz="2000" b="0" i="0" u="none" strike="noStrike" cap="none" normalizeH="0" baseline="0" dirty="0">
                <a:ln>
                  <a:noFill/>
                </a:ln>
                <a:solidFill>
                  <a:schemeClr val="tx1"/>
                </a:solidFill>
                <a:effectLst/>
              </a:rPr>
              <a:t> section includes a heading, a brief summary, and a call-to-action link. The link is styled in blue (</a:t>
            </a:r>
            <a:r>
              <a:rPr kumimoji="0" lang="en-US" altLang="en-US" sz="2000" b="0" i="0" u="none" strike="noStrike" cap="none" normalizeH="0" baseline="0" dirty="0">
                <a:ln>
                  <a:noFill/>
                </a:ln>
                <a:solidFill>
                  <a:schemeClr val="tx1"/>
                </a:solidFill>
                <a:effectLst/>
                <a:latin typeface="Arial Unicode MS"/>
              </a:rPr>
              <a:t>#0070f3</a:t>
            </a:r>
            <a:r>
              <a:rPr kumimoji="0" lang="en-US" altLang="en-US" sz="2000" b="0" i="0" u="none" strike="noStrike" cap="none" normalizeH="0" baseline="0" dirty="0">
                <a:ln>
                  <a:noFill/>
                </a:ln>
                <a:solidFill>
                  <a:schemeClr val="tx1"/>
                </a:solidFill>
                <a:effectLst/>
              </a:rPr>
              <a:t>) with </a:t>
            </a:r>
            <a:r>
              <a:rPr kumimoji="0" lang="en-US" altLang="en-US" sz="2000" b="0" i="0" u="none" strike="noStrike" cap="none" normalizeH="0" baseline="0" dirty="0">
                <a:ln>
                  <a:noFill/>
                </a:ln>
                <a:solidFill>
                  <a:schemeClr val="tx1"/>
                </a:solidFill>
                <a:effectLst/>
                <a:latin typeface="Arial Unicode MS"/>
              </a:rPr>
              <a:t>font-weight: 500</a:t>
            </a:r>
            <a:r>
              <a:rPr kumimoji="0" lang="en-US" altLang="en-US" sz="2000" b="0" i="0" u="none" strike="noStrike" cap="none" normalizeH="0" baseline="0" dirty="0">
                <a:ln>
                  <a:noFill/>
                </a:ln>
                <a:solidFill>
                  <a:schemeClr val="tx1"/>
                </a:solidFill>
                <a:effectLst/>
              </a:rPr>
              <a:t> to stand out, encouraging users to "Read More" and explore the full blog post.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This section helps engage visitors with updates, fashion tips, and store-related news while maintaining visual consistency with the rest of the site.</a:t>
            </a:r>
          </a:p>
        </p:txBody>
      </p:sp>
    </p:spTree>
    <p:extLst>
      <p:ext uri="{BB962C8B-B14F-4D97-AF65-F5344CB8AC3E}">
        <p14:creationId xmlns:p14="http://schemas.microsoft.com/office/powerpoint/2010/main" val="89238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C7C0-DA0B-B003-CF31-FD7DBA882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6D55F9-E4AE-AA1E-2F7C-0CCE14ACC7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90D3C8-2190-37C5-225C-332C7F1AFD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2100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77666-C698-4525-7B99-BE70684FA7EB}"/>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216E31DE-BDED-1E05-359E-E78A68EE5997}"/>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DA793D4F-979B-C469-B4CA-6F8BF14C903E}"/>
              </a:ext>
            </a:extLst>
          </p:cNvPr>
          <p:cNvSpPr>
            <a:spLocks noChangeArrowheads="1"/>
          </p:cNvSpPr>
          <p:nvPr/>
        </p:nvSpPr>
        <p:spPr bwMode="auto">
          <a:xfrm>
            <a:off x="1133458" y="432167"/>
            <a:ext cx="10217029"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panose="020B0604020202020204" pitchFamily="34" charset="0"/>
              </a:rPr>
              <a:t>Contact Us</a:t>
            </a:r>
            <a:r>
              <a:rPr kumimoji="0" lang="en-US" altLang="en-US" sz="2000" b="0" i="0" u="none" strike="noStrike" cap="none" normalizeH="0" baseline="0" dirty="0">
                <a:ln>
                  <a:noFill/>
                </a:ln>
                <a:solidFill>
                  <a:schemeClr val="tx1"/>
                </a:solidFill>
                <a:effectLst/>
                <a:latin typeface="Arial" panose="020B0604020202020204" pitchFamily="34" charset="0"/>
              </a:rPr>
              <a:t> section is designed to make it easy for users to get in touch with the store team. It is divided into two parts: a </a:t>
            </a:r>
            <a:r>
              <a:rPr kumimoji="0" lang="en-US" altLang="en-US" sz="2000" b="1" i="0" u="none" strike="noStrike" cap="none" normalizeH="0" baseline="0" dirty="0">
                <a:ln>
                  <a:noFill/>
                </a:ln>
                <a:solidFill>
                  <a:schemeClr val="tx1"/>
                </a:solidFill>
                <a:effectLst/>
                <a:latin typeface="Arial" panose="020B0604020202020204" pitchFamily="34" charset="0"/>
              </a:rPr>
              <a:t>contact information panel</a:t>
            </a:r>
            <a:r>
              <a:rPr kumimoji="0" lang="en-US" altLang="en-US" sz="2000" b="0" i="0" u="none" strike="noStrike" cap="none" normalizeH="0" baseline="0" dirty="0">
                <a:ln>
                  <a:noFill/>
                </a:ln>
                <a:solidFill>
                  <a:schemeClr val="tx1"/>
                </a:solidFill>
                <a:effectLst/>
                <a:latin typeface="Arial" panose="020B0604020202020204" pitchFamily="34" charset="0"/>
              </a:rPr>
              <a:t> and a </a:t>
            </a:r>
            <a:r>
              <a:rPr kumimoji="0" lang="en-US" altLang="en-US" sz="2000" b="1" i="0" u="none" strike="noStrike" cap="none" normalizeH="0" baseline="0" dirty="0">
                <a:ln>
                  <a:noFill/>
                </a:ln>
                <a:solidFill>
                  <a:schemeClr val="tx1"/>
                </a:solidFill>
                <a:effectLst/>
                <a:latin typeface="Arial" panose="020B0604020202020204" pitchFamily="34" charset="0"/>
              </a:rPr>
              <a:t>contact form</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main container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contactcont</a:t>
            </a:r>
            <a:r>
              <a:rPr kumimoji="0" lang="en-US" altLang="en-US" sz="2000" b="0" i="0" u="none" strike="noStrike" cap="none" normalizeH="0" baseline="0" dirty="0">
                <a:ln>
                  <a:noFill/>
                </a:ln>
                <a:solidFill>
                  <a:schemeClr val="tx1"/>
                </a:solidFill>
                <a:effectLst/>
              </a:rPr>
              <a:t> uses </a:t>
            </a:r>
            <a:r>
              <a:rPr kumimoji="0" lang="en-US" altLang="en-US" sz="2000" b="0" i="0" u="none" strike="noStrike" cap="none" normalizeH="0" baseline="0" dirty="0">
                <a:ln>
                  <a:noFill/>
                </a:ln>
                <a:solidFill>
                  <a:schemeClr val="tx1"/>
                </a:solidFill>
                <a:effectLst/>
                <a:latin typeface="Arial Unicode MS"/>
              </a:rPr>
              <a:t>display: flex</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gap: 50px</a:t>
            </a:r>
            <a:r>
              <a:rPr kumimoji="0" lang="en-US" altLang="en-US" sz="2000" b="0" i="0" u="none" strike="noStrike" cap="none" normalizeH="0" baseline="0" dirty="0">
                <a:ln>
                  <a:noFill/>
                </a:ln>
                <a:solidFill>
                  <a:schemeClr val="tx1"/>
                </a:solidFill>
                <a:effectLst/>
              </a:rPr>
              <a:t> to place the two parts side by side, giving a clean and organized look. It also uses custom fonts and spacing (</a:t>
            </a:r>
            <a:r>
              <a:rPr kumimoji="0" lang="en-US" altLang="en-US" sz="2000" b="0" i="0" u="none" strike="noStrike" cap="none" normalizeH="0" baseline="0" dirty="0">
                <a:ln>
                  <a:noFill/>
                </a:ln>
                <a:solidFill>
                  <a:schemeClr val="tx1"/>
                </a:solidFill>
                <a:effectLst/>
                <a:latin typeface="Arial Unicode MS"/>
              </a:rPr>
              <a:t>margin-top</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margin-bottom</a:t>
            </a:r>
            <a:r>
              <a:rPr kumimoji="0" lang="en-US" altLang="en-US" sz="2000" b="0" i="0" u="none" strike="noStrike" cap="none" normalizeH="0" baseline="0" dirty="0">
                <a:ln>
                  <a:noFill/>
                </a:ln>
                <a:solidFill>
                  <a:schemeClr val="tx1"/>
                </a:solidFill>
                <a:effectLst/>
              </a:rPr>
              <a:t>) for professional alignment and readability.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panose="020B0604020202020204" pitchFamily="34" charset="0"/>
              </a:rPr>
              <a:t>left side (</a:t>
            </a:r>
            <a:r>
              <a:rPr kumimoji="0" lang="en-US" altLang="en-US" sz="2000" b="1" i="0" u="none" strike="noStrike" cap="none" normalizeH="0" baseline="0" dirty="0">
                <a:ln>
                  <a:noFill/>
                </a:ln>
                <a:solidFill>
                  <a:schemeClr val="tx1"/>
                </a:solidFill>
                <a:effectLst/>
                <a:latin typeface="Arial Unicode MS"/>
              </a:rPr>
              <a:t>.c1</a:t>
            </a:r>
            <a:r>
              <a:rPr kumimoji="0" lang="en-US" altLang="en-US" sz="2000" b="1" i="0" u="none" strike="noStrike" cap="none" normalizeH="0" baseline="0" dirty="0">
                <a:ln>
                  <a:noFill/>
                </a:ln>
                <a:solidFill>
                  <a:schemeClr val="tx1"/>
                </a:solidFill>
                <a:effectLst/>
              </a:rPr>
              <a:t>)</a:t>
            </a:r>
            <a:r>
              <a:rPr kumimoji="0" lang="en-US" altLang="en-US" sz="2000" b="0" i="0" u="none" strike="noStrike" cap="none" normalizeH="0" baseline="0" dirty="0">
                <a:ln>
                  <a:noFill/>
                </a:ln>
                <a:solidFill>
                  <a:schemeClr val="tx1"/>
                </a:solidFill>
                <a:effectLst/>
                <a:latin typeface="Arial" panose="020B0604020202020204" pitchFamily="34" charset="0"/>
              </a:rPr>
              <a:t> contains a heading styled inline with a larger font size, followed by supporting text, contact number, and address. This gives users all the basic information they need at a glance.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panose="020B0604020202020204" pitchFamily="34" charset="0"/>
              </a:rPr>
              <a:t>right side (</a:t>
            </a:r>
            <a:r>
              <a:rPr kumimoji="0" lang="en-US" altLang="en-US" sz="2000" b="1" i="0" u="none" strike="noStrike" cap="none" normalizeH="0" baseline="0" dirty="0">
                <a:ln>
                  <a:noFill/>
                </a:ln>
                <a:solidFill>
                  <a:schemeClr val="tx1"/>
                </a:solidFill>
                <a:effectLst/>
                <a:latin typeface="Arial Unicode MS"/>
              </a:rPr>
              <a:t>.c2</a:t>
            </a:r>
            <a:r>
              <a:rPr kumimoji="0" lang="en-US" altLang="en-US" sz="2000" b="1" i="0" u="none" strike="noStrike" cap="none" normalizeH="0" baseline="0" dirty="0">
                <a:ln>
                  <a:noFill/>
                </a:ln>
                <a:solidFill>
                  <a:schemeClr val="tx1"/>
                </a:solidFill>
                <a:effectLst/>
              </a:rPr>
              <a:t>)</a:t>
            </a:r>
            <a:r>
              <a:rPr kumimoji="0" lang="en-US" altLang="en-US" sz="2000" b="0" i="0" u="none" strike="noStrike" cap="none" normalizeH="0" baseline="0" dirty="0">
                <a:ln>
                  <a:noFill/>
                </a:ln>
                <a:solidFill>
                  <a:schemeClr val="tx1"/>
                </a:solidFill>
                <a:effectLst/>
                <a:latin typeface="Arial" panose="020B0604020202020204" pitchFamily="34" charset="0"/>
              </a:rPr>
              <a:t> has a contact form, built using HTML </a:t>
            </a:r>
            <a:r>
              <a:rPr kumimoji="0" lang="en-US" altLang="en-US" sz="2000" b="0" i="0" u="none" strike="noStrike" cap="none" normalizeH="0" baseline="0" dirty="0">
                <a:ln>
                  <a:noFill/>
                </a:ln>
                <a:solidFill>
                  <a:schemeClr val="tx1"/>
                </a:solidFill>
                <a:effectLst/>
                <a:latin typeface="Arial Unicode MS"/>
              </a:rPr>
              <a:t>&lt;form&gt;</a:t>
            </a:r>
            <a:r>
              <a:rPr kumimoji="0" lang="en-US" altLang="en-US" sz="2000" b="0" i="0" u="none" strike="noStrike" cap="none" normalizeH="0" baseline="0" dirty="0">
                <a:ln>
                  <a:noFill/>
                </a:ln>
                <a:solidFill>
                  <a:schemeClr val="tx1"/>
                </a:solidFill>
                <a:effectLst/>
              </a:rPr>
              <a:t> tags. It uses two sections: </a:t>
            </a:r>
            <a:r>
              <a:rPr kumimoji="0" lang="en-US" altLang="en-US" sz="2000" b="0" i="0" u="none" strike="noStrike" cap="none" normalizeH="0" baseline="0" dirty="0">
                <a:ln>
                  <a:noFill/>
                </a:ln>
                <a:solidFill>
                  <a:schemeClr val="tx1"/>
                </a:solidFill>
                <a:effectLst/>
                <a:latin typeface="Arial Unicode MS"/>
              </a:rPr>
              <a:t>.form1</a:t>
            </a:r>
            <a:r>
              <a:rPr kumimoji="0" lang="en-US" altLang="en-US" sz="2000" b="0" i="0" u="none" strike="noStrike" cap="none" normalizeH="0" baseline="0" dirty="0">
                <a:ln>
                  <a:noFill/>
                </a:ln>
                <a:solidFill>
                  <a:schemeClr val="tx1"/>
                </a:solidFill>
                <a:effectLst/>
              </a:rPr>
              <a:t> for name and email inputs, and </a:t>
            </a:r>
            <a:r>
              <a:rPr kumimoji="0" lang="en-US" altLang="en-US" sz="2000" b="0" i="0" u="none" strike="noStrike" cap="none" normalizeH="0" baseline="0" dirty="0">
                <a:ln>
                  <a:noFill/>
                </a:ln>
                <a:solidFill>
                  <a:schemeClr val="tx1"/>
                </a:solidFill>
                <a:effectLst/>
                <a:latin typeface="Arial Unicode MS"/>
              </a:rPr>
              <a:t>.form2</a:t>
            </a:r>
            <a:r>
              <a:rPr kumimoji="0" lang="en-US" altLang="en-US" sz="2000" b="0" i="0" u="none" strike="noStrike" cap="none" normalizeH="0" baseline="0" dirty="0">
                <a:ln>
                  <a:noFill/>
                </a:ln>
                <a:solidFill>
                  <a:schemeClr val="tx1"/>
                </a:solidFill>
                <a:effectLst/>
              </a:rPr>
              <a:t> for a larger message field (</a:t>
            </a:r>
            <a:r>
              <a:rPr kumimoji="0" lang="en-US" altLang="en-US" sz="2000" b="0" i="0" u="none" strike="noStrike" cap="none" normalizeH="0" baseline="0" dirty="0">
                <a:ln>
                  <a:noFill/>
                </a:ln>
                <a:solidFill>
                  <a:schemeClr val="tx1"/>
                </a:solidFill>
                <a:effectLst/>
                <a:latin typeface="Arial Unicode MS"/>
              </a:rPr>
              <a:t>&lt;</a:t>
            </a:r>
            <a:r>
              <a:rPr kumimoji="0" lang="en-US" altLang="en-US" sz="2000" b="0" i="0" u="none" strike="noStrike" cap="none" normalizeH="0" baseline="0" dirty="0" err="1">
                <a:ln>
                  <a:noFill/>
                </a:ln>
                <a:solidFill>
                  <a:schemeClr val="tx1"/>
                </a:solidFill>
                <a:effectLst/>
                <a:latin typeface="Arial Unicode MS"/>
              </a:rPr>
              <a:t>textarea</a:t>
            </a:r>
            <a:r>
              <a:rPr kumimoji="0" lang="en-US" altLang="en-US" sz="2000" b="0" i="0" u="none" strike="noStrike" cap="none" normalizeH="0" baseline="0" dirty="0">
                <a:ln>
                  <a:noFill/>
                </a:ln>
                <a:solidFill>
                  <a:schemeClr val="tx1"/>
                </a:solidFill>
                <a:effectLst/>
                <a:latin typeface="Arial Unicode MS"/>
              </a:rPr>
              <a:t>&gt;</a:t>
            </a:r>
            <a:r>
              <a:rPr kumimoji="0" lang="en-US" altLang="en-US" sz="2000" b="0" i="0" u="none" strike="noStrike" cap="none" normalizeH="0" baseline="0" dirty="0">
                <a:ln>
                  <a:noFill/>
                </a:ln>
                <a:solidFill>
                  <a:schemeClr val="tx1"/>
                </a:solidFill>
                <a:effectLst/>
              </a:rPr>
              <a:t>). Each input field is styled with padding and spacing to make the form easy to use and visually appealing. The </a:t>
            </a:r>
            <a:r>
              <a:rPr kumimoji="0" lang="en-US" altLang="en-US" sz="2000" b="1" i="0" u="none" strike="noStrike" cap="none" normalizeH="0" baseline="0" dirty="0">
                <a:ln>
                  <a:noFill/>
                </a:ln>
                <a:solidFill>
                  <a:schemeClr val="tx1"/>
                </a:solidFill>
                <a:effectLst/>
                <a:latin typeface="Arial" panose="020B0604020202020204" pitchFamily="34" charset="0"/>
              </a:rPr>
              <a:t>Send Message</a:t>
            </a:r>
            <a:r>
              <a:rPr kumimoji="0" lang="en-US" altLang="en-US" sz="2000" b="0" i="0" u="none" strike="noStrike" cap="none" normalizeH="0" baseline="0" dirty="0">
                <a:ln>
                  <a:noFill/>
                </a:ln>
                <a:solidFill>
                  <a:schemeClr val="tx1"/>
                </a:solidFill>
                <a:effectLst/>
                <a:latin typeface="Arial" panose="020B0604020202020204" pitchFamily="34" charset="0"/>
              </a:rPr>
              <a:t> button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sbtn</a:t>
            </a:r>
            <a:r>
              <a:rPr kumimoji="0" lang="en-US" altLang="en-US" sz="2000" b="0" i="0" u="none" strike="noStrike" cap="none" normalizeH="0" baseline="0" dirty="0">
                <a:ln>
                  <a:noFill/>
                </a:ln>
                <a:solidFill>
                  <a:schemeClr val="tx1"/>
                </a:solidFill>
                <a:effectLst/>
              </a:rPr>
              <a:t>) stands out with a black background, white text, and padding, encouraging user interaction.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Below the form, a responsive </a:t>
            </a:r>
            <a:r>
              <a:rPr kumimoji="0" lang="en-US" altLang="en-US" sz="2000" b="1" i="0" u="none" strike="noStrike" cap="none" normalizeH="0" baseline="0" dirty="0">
                <a:ln>
                  <a:noFill/>
                </a:ln>
                <a:solidFill>
                  <a:schemeClr val="tx1"/>
                </a:solidFill>
                <a:effectLst/>
                <a:latin typeface="Arial" panose="020B0604020202020204" pitchFamily="34" charset="0"/>
              </a:rPr>
              <a:t>Google Maps </a:t>
            </a:r>
            <a:r>
              <a:rPr kumimoji="0" lang="en-US" altLang="en-US" sz="2000" b="1" i="0" u="none" strike="noStrike" cap="none" normalizeH="0" baseline="0" dirty="0" err="1">
                <a:ln>
                  <a:noFill/>
                </a:ln>
                <a:solidFill>
                  <a:schemeClr val="tx1"/>
                </a:solidFill>
                <a:effectLst/>
                <a:latin typeface="Arial" panose="020B0604020202020204" pitchFamily="34" charset="0"/>
              </a:rPr>
              <a:t>iframe</a:t>
            </a:r>
            <a:r>
              <a:rPr kumimoji="0" lang="en-US" altLang="en-US" sz="2000" b="0" i="0" u="none" strike="noStrike" cap="none" normalizeH="0" baseline="0" dirty="0">
                <a:ln>
                  <a:noFill/>
                </a:ln>
                <a:solidFill>
                  <a:schemeClr val="tx1"/>
                </a:solidFill>
                <a:effectLst/>
                <a:latin typeface="Arial" panose="020B0604020202020204" pitchFamily="34" charset="0"/>
              </a:rPr>
              <a:t> is embedded within the </a:t>
            </a:r>
            <a:r>
              <a:rPr kumimoji="0" lang="en-US" altLang="en-US" sz="2000" b="0" i="0" u="none" strike="noStrike" cap="none" normalizeH="0" baseline="0" dirty="0">
                <a:ln>
                  <a:noFill/>
                </a:ln>
                <a:solidFill>
                  <a:schemeClr val="tx1"/>
                </a:solidFill>
                <a:effectLst/>
                <a:latin typeface="Arial Unicode MS"/>
              </a:rPr>
              <a:t>.map</a:t>
            </a:r>
            <a:r>
              <a:rPr kumimoji="0" lang="en-US" altLang="en-US" sz="2000" b="0" i="0" u="none" strike="noStrike" cap="none" normalizeH="0" baseline="0" dirty="0">
                <a:ln>
                  <a:noFill/>
                </a:ln>
                <a:solidFill>
                  <a:schemeClr val="tx1"/>
                </a:solidFill>
                <a:effectLst/>
              </a:rPr>
              <a:t> div. It is centered using flex properties and takes up 80% of the page width and 550px in height. This helps users visually locate the store at </a:t>
            </a:r>
            <a:r>
              <a:rPr kumimoji="0" lang="en-US" altLang="en-US" sz="2000" b="0" i="1" u="none" strike="noStrike" cap="none" normalizeH="0" baseline="0" dirty="0">
                <a:ln>
                  <a:noFill/>
                </a:ln>
                <a:solidFill>
                  <a:schemeClr val="tx1"/>
                </a:solidFill>
                <a:effectLst/>
                <a:latin typeface="Arial" panose="020B0604020202020204" pitchFamily="34" charset="0"/>
              </a:rPr>
              <a:t>Amrita Vishwa Vidyapeetham, </a:t>
            </a:r>
            <a:r>
              <a:rPr kumimoji="0" lang="en-US" altLang="en-US" sz="2000" b="0" i="1" u="none" strike="noStrike" cap="none" normalizeH="0" baseline="0" dirty="0" err="1">
                <a:ln>
                  <a:noFill/>
                </a:ln>
                <a:solidFill>
                  <a:schemeClr val="tx1"/>
                </a:solidFill>
                <a:effectLst/>
                <a:latin typeface="Arial" panose="020B0604020202020204" pitchFamily="34" charset="0"/>
              </a:rPr>
              <a:t>Amritapuri</a:t>
            </a:r>
            <a:r>
              <a:rPr kumimoji="0" lang="en-US" altLang="en-US" sz="2000" b="0" i="0" u="none" strike="noStrike" cap="none" normalizeH="0" baseline="0" dirty="0">
                <a:ln>
                  <a:noFill/>
                </a:ln>
                <a:solidFill>
                  <a:schemeClr val="tx1"/>
                </a:solidFill>
                <a:effectLst/>
                <a:latin typeface="Arial" panose="020B0604020202020204" pitchFamily="34" charset="0"/>
              </a:rPr>
              <a:t>, enhancing credibility and accessibility.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Together, this section offers a user-friendly way to contact the team, submit feedback, or locate the business easily.</a:t>
            </a:r>
          </a:p>
        </p:txBody>
      </p:sp>
    </p:spTree>
    <p:extLst>
      <p:ext uri="{BB962C8B-B14F-4D97-AF65-F5344CB8AC3E}">
        <p14:creationId xmlns:p14="http://schemas.microsoft.com/office/powerpoint/2010/main" val="2154617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0450-AC43-39F9-3708-73A787D822D7}"/>
              </a:ext>
            </a:extLst>
          </p:cNvPr>
          <p:cNvSpPr>
            <a:spLocks noGrp="1"/>
          </p:cNvSpPr>
          <p:nvPr>
            <p:ph type="title"/>
          </p:nvPr>
        </p:nvSpPr>
        <p:spPr>
          <a:xfrm>
            <a:off x="4727448" y="314077"/>
            <a:ext cx="10058400" cy="1609344"/>
          </a:xfrm>
        </p:spPr>
        <p:txBody>
          <a:bodyPr/>
          <a:lstStyle/>
          <a:p>
            <a:r>
              <a:rPr lang="en-US" dirty="0"/>
              <a:t>Footer</a:t>
            </a:r>
            <a:endParaRPr lang="en-IN" dirty="0"/>
          </a:p>
        </p:txBody>
      </p:sp>
      <p:sp>
        <p:nvSpPr>
          <p:cNvPr id="3" name="Content Placeholder 2">
            <a:extLst>
              <a:ext uri="{FF2B5EF4-FFF2-40B4-BE49-F238E27FC236}">
                <a16:creationId xmlns:a16="http://schemas.microsoft.com/office/drawing/2014/main" id="{DE203156-7BF9-A71A-D00A-4B6CE7BD253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EC68703-AA67-5AC1-E908-3E4F91658E0F}"/>
              </a:ext>
            </a:extLst>
          </p:cNvPr>
          <p:cNvPicPr>
            <a:picLocks noChangeAspect="1"/>
          </p:cNvPicPr>
          <p:nvPr/>
        </p:nvPicPr>
        <p:blipFill>
          <a:blip r:embed="rId2"/>
          <a:stretch>
            <a:fillRect/>
          </a:stretch>
        </p:blipFill>
        <p:spPr>
          <a:xfrm>
            <a:off x="516834" y="2121408"/>
            <a:ext cx="10903227" cy="3617843"/>
          </a:xfrm>
          <a:prstGeom prst="rect">
            <a:avLst/>
          </a:prstGeom>
        </p:spPr>
      </p:pic>
    </p:spTree>
    <p:extLst>
      <p:ext uri="{BB962C8B-B14F-4D97-AF65-F5344CB8AC3E}">
        <p14:creationId xmlns:p14="http://schemas.microsoft.com/office/powerpoint/2010/main" val="382814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78DA6-EEEB-671E-B0E2-BD6E844ACE15}"/>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413460F-E681-CA42-4A02-23E882C2CE15}"/>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E6DB335-3660-73A4-8415-D44A7370BEB7}"/>
              </a:ext>
            </a:extLst>
          </p:cNvPr>
          <p:cNvSpPr>
            <a:spLocks noChangeArrowheads="1"/>
          </p:cNvSpPr>
          <p:nvPr/>
        </p:nvSpPr>
        <p:spPr bwMode="auto">
          <a:xfrm>
            <a:off x="1024128" y="126165"/>
            <a:ext cx="9948672"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panose="020B0604020202020204" pitchFamily="34" charset="0"/>
              </a:rPr>
              <a:t>Footer</a:t>
            </a:r>
            <a:r>
              <a:rPr kumimoji="0" lang="en-US" altLang="en-US" sz="2000" b="0" i="0" u="none" strike="noStrike" cap="none" normalizeH="0" baseline="0" dirty="0">
                <a:ln>
                  <a:noFill/>
                </a:ln>
                <a:solidFill>
                  <a:schemeClr val="tx1"/>
                </a:solidFill>
                <a:effectLst/>
                <a:latin typeface="Arial" panose="020B0604020202020204" pitchFamily="34" charset="0"/>
              </a:rPr>
              <a:t> section acts as the closing segment of the webpage, providing essential links, branding, and contact options. Styled with a dark background (</a:t>
            </a:r>
            <a:r>
              <a:rPr kumimoji="0" lang="en-US" altLang="en-US" sz="2000" b="0" i="0" u="none" strike="noStrike" cap="none" normalizeH="0" baseline="0" dirty="0">
                <a:ln>
                  <a:noFill/>
                </a:ln>
                <a:solidFill>
                  <a:schemeClr val="tx1"/>
                </a:solidFill>
                <a:effectLst/>
                <a:latin typeface="Arial Unicode MS"/>
              </a:rPr>
              <a:t>background-color: </a:t>
            </a:r>
            <a:r>
              <a:rPr kumimoji="0" lang="en-US" altLang="en-US" sz="2000" b="0" i="0" u="none" strike="noStrike" cap="none" normalizeH="0" baseline="0" dirty="0" err="1">
                <a:ln>
                  <a:noFill/>
                </a:ln>
                <a:solidFill>
                  <a:schemeClr val="tx1"/>
                </a:solidFill>
                <a:effectLst/>
                <a:latin typeface="Arial Unicode MS"/>
              </a:rPr>
              <a:t>rgb</a:t>
            </a:r>
            <a:r>
              <a:rPr kumimoji="0" lang="en-US" altLang="en-US" sz="2000" b="0" i="0" u="none" strike="noStrike" cap="none" normalizeH="0" baseline="0" dirty="0">
                <a:ln>
                  <a:noFill/>
                </a:ln>
                <a:solidFill>
                  <a:schemeClr val="tx1"/>
                </a:solidFill>
                <a:effectLst/>
                <a:latin typeface="Arial Unicode MS"/>
              </a:rPr>
              <a:t>(11, 11, 11)</a:t>
            </a:r>
            <a:r>
              <a:rPr kumimoji="0" lang="en-US" altLang="en-US" sz="2000" b="0" i="0" u="none" strike="noStrike" cap="none" normalizeH="0" baseline="0" dirty="0">
                <a:ln>
                  <a:noFill/>
                </a:ln>
                <a:solidFill>
                  <a:schemeClr val="tx1"/>
                </a:solidFill>
                <a:effectLst/>
              </a:rPr>
              <a:t>) and white text for contrast, it ensures readability and a sleek appearance.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It uses </a:t>
            </a:r>
            <a:r>
              <a:rPr kumimoji="0" lang="en-US" altLang="en-US" sz="2000" b="0" i="0" u="none" strike="noStrike" cap="none" normalizeH="0" baseline="0" dirty="0">
                <a:ln>
                  <a:noFill/>
                </a:ln>
                <a:solidFill>
                  <a:schemeClr val="tx1"/>
                </a:solidFill>
                <a:effectLst/>
                <a:latin typeface="Arial Unicode MS"/>
              </a:rPr>
              <a:t>display: flex</a:t>
            </a:r>
            <a:r>
              <a:rPr kumimoji="0" lang="en-US" altLang="en-US" sz="2000" b="0" i="0" u="none" strike="noStrike" cap="none" normalizeH="0" baseline="0" dirty="0">
                <a:ln>
                  <a:noFill/>
                </a:ln>
                <a:solidFill>
                  <a:schemeClr val="tx1"/>
                </a:solidFill>
                <a:effectLst/>
              </a:rPr>
              <a:t> to arrange four main content blocks horizontally: </a:t>
            </a:r>
            <a:r>
              <a:rPr kumimoji="0" lang="en-US" altLang="en-US" sz="2000" b="0" i="0" u="none" strike="noStrike" cap="none" normalizeH="0" baseline="0" dirty="0">
                <a:ln>
                  <a:noFill/>
                </a:ln>
                <a:solidFill>
                  <a:schemeClr val="tx1"/>
                </a:solidFill>
                <a:effectLst/>
                <a:latin typeface="Arial Unicode MS"/>
              </a:rPr>
              <a:t>.f1</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.f2</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.f3</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.f4</a:t>
            </a:r>
            <a:r>
              <a:rPr kumimoji="0" lang="en-US" altLang="en-US" sz="2000" b="0" i="0" u="none" strike="noStrike" cap="none" normalizeH="0" baseline="0" dirty="0">
                <a:ln>
                  <a:noFill/>
                </a:ln>
                <a:solidFill>
                  <a:schemeClr val="tx1"/>
                </a:solidFill>
                <a:effectLst/>
              </a:rPr>
              <a:t>. Each block serves a distinct purpose: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Unicode MS"/>
              </a:rPr>
              <a:t>.f1</a:t>
            </a:r>
            <a:r>
              <a:rPr kumimoji="0" lang="en-US" altLang="en-US" sz="2000" b="0" i="0" u="none" strike="noStrike" cap="none" normalizeH="0" baseline="0" dirty="0">
                <a:ln>
                  <a:noFill/>
                </a:ln>
                <a:solidFill>
                  <a:schemeClr val="tx1"/>
                </a:solidFill>
                <a:effectLst/>
              </a:rPr>
              <a:t> contains the brand name </a:t>
            </a:r>
            <a:r>
              <a:rPr kumimoji="0" lang="en-US" altLang="en-US" sz="2000" b="0" i="1" u="none" strike="noStrike" cap="none" normalizeH="0" baseline="0" dirty="0">
                <a:ln>
                  <a:noFill/>
                </a:ln>
                <a:solidFill>
                  <a:schemeClr val="tx1"/>
                </a:solidFill>
                <a:effectLst/>
                <a:latin typeface="Arial" panose="020B0604020202020204" pitchFamily="34" charset="0"/>
              </a:rPr>
              <a:t>Aura Essentials Exchange</a:t>
            </a:r>
            <a:r>
              <a:rPr kumimoji="0" lang="en-US" altLang="en-US" sz="2000" b="0" i="0" u="none" strike="noStrike" cap="none" normalizeH="0" baseline="0" dirty="0">
                <a:ln>
                  <a:noFill/>
                </a:ln>
                <a:solidFill>
                  <a:schemeClr val="tx1"/>
                </a:solidFill>
                <a:effectLst/>
                <a:latin typeface="Arial" panose="020B0604020202020204" pitchFamily="34" charset="0"/>
              </a:rPr>
              <a:t> styled with the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fh</a:t>
            </a:r>
            <a:r>
              <a:rPr kumimoji="0" lang="en-US" altLang="en-US" sz="2000" b="0" i="0" u="none" strike="noStrike" cap="none" normalizeH="0" baseline="0" dirty="0">
                <a:ln>
                  <a:noFill/>
                </a:ln>
                <a:solidFill>
                  <a:schemeClr val="tx1"/>
                </a:solidFill>
                <a:effectLst/>
              </a:rPr>
              <a:t> class, which gives the heading a bold, large font (</a:t>
            </a:r>
            <a:r>
              <a:rPr kumimoji="0" lang="en-US" altLang="en-US" sz="2000" b="0" i="0" u="none" strike="noStrike" cap="none" normalizeH="0" baseline="0" dirty="0">
                <a:ln>
                  <a:noFill/>
                </a:ln>
                <a:solidFill>
                  <a:schemeClr val="tx1"/>
                </a:solidFill>
                <a:effectLst/>
                <a:latin typeface="Arial Unicode MS"/>
              </a:rPr>
              <a:t>font-size: 30px</a:t>
            </a:r>
            <a:r>
              <a:rPr kumimoji="0" lang="en-US" altLang="en-US" sz="2000" b="0" i="0" u="none" strike="noStrike" cap="none" normalizeH="0" baseline="0" dirty="0">
                <a:ln>
                  <a:noFill/>
                </a:ln>
                <a:solidFill>
                  <a:schemeClr val="tx1"/>
                </a:solidFill>
                <a:effectLst/>
              </a:rPr>
              <a:t>). The supporting tagline emphasizes fashion and identity, reinforcing the brand’s message.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Unicode MS"/>
              </a:rPr>
              <a:t>.f2</a:t>
            </a:r>
            <a:r>
              <a:rPr kumimoji="0" lang="en-US" altLang="en-US" sz="2000" b="0" i="0" u="none" strike="noStrike" cap="none" normalizeH="0" baseline="0" dirty="0">
                <a:ln>
                  <a:noFill/>
                </a:ln>
                <a:solidFill>
                  <a:schemeClr val="tx1"/>
                </a:solidFill>
                <a:effectLst/>
              </a:rPr>
              <a:t> offers </a:t>
            </a:r>
            <a:r>
              <a:rPr kumimoji="0" lang="en-US" altLang="en-US" sz="2000" b="1" i="0" u="none" strike="noStrike" cap="none" normalizeH="0" baseline="0" dirty="0">
                <a:ln>
                  <a:noFill/>
                </a:ln>
                <a:solidFill>
                  <a:schemeClr val="tx1"/>
                </a:solidFill>
                <a:effectLst/>
                <a:latin typeface="Arial" panose="020B0604020202020204" pitchFamily="34" charset="0"/>
              </a:rPr>
              <a:t>Shopping links</a:t>
            </a:r>
            <a:r>
              <a:rPr kumimoji="0" lang="en-US" altLang="en-US" sz="2000" b="0" i="0" u="none" strike="noStrike" cap="none" normalizeH="0" baseline="0" dirty="0">
                <a:ln>
                  <a:noFill/>
                </a:ln>
                <a:solidFill>
                  <a:schemeClr val="tx1"/>
                </a:solidFill>
                <a:effectLst/>
                <a:latin typeface="Arial" panose="020B0604020202020204" pitchFamily="34" charset="0"/>
              </a:rPr>
              <a:t> like Clothing Store, Shoe Store, and Accessories. Each link uses the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fta</a:t>
            </a:r>
            <a:r>
              <a:rPr kumimoji="0" lang="en-US" altLang="en-US" sz="2000" b="0" i="0" u="none" strike="noStrike" cap="none" normalizeH="0" baseline="0" dirty="0">
                <a:ln>
                  <a:noFill/>
                </a:ln>
                <a:solidFill>
                  <a:schemeClr val="tx1"/>
                </a:solidFill>
                <a:effectLst/>
              </a:rPr>
              <a:t> class, which removes underlines and sets the text color to white, maintaining design consistency.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Unicode MS"/>
              </a:rPr>
              <a:t>.f3</a:t>
            </a:r>
            <a:r>
              <a:rPr kumimoji="0" lang="en-US" altLang="en-US" sz="2000" b="0" i="0" u="none" strike="noStrike" cap="none" normalizeH="0" baseline="0" dirty="0">
                <a:ln>
                  <a:noFill/>
                </a:ln>
                <a:solidFill>
                  <a:schemeClr val="tx1"/>
                </a:solidFill>
                <a:effectLst/>
              </a:rPr>
              <a:t> provides </a:t>
            </a:r>
            <a:r>
              <a:rPr kumimoji="0" lang="en-US" altLang="en-US" sz="2000" b="1" i="0" u="none" strike="noStrike" cap="none" normalizeH="0" baseline="0" dirty="0">
                <a:ln>
                  <a:noFill/>
                </a:ln>
                <a:solidFill>
                  <a:schemeClr val="tx1"/>
                </a:solidFill>
                <a:effectLst/>
                <a:latin typeface="Arial" panose="020B0604020202020204" pitchFamily="34" charset="0"/>
              </a:rPr>
              <a:t>Contact-related links</a:t>
            </a:r>
            <a:r>
              <a:rPr kumimoji="0" lang="en-US" altLang="en-US" sz="2000" b="0" i="0" u="none" strike="noStrike" cap="none" normalizeH="0" baseline="0" dirty="0">
                <a:ln>
                  <a:noFill/>
                </a:ln>
                <a:solidFill>
                  <a:schemeClr val="tx1"/>
                </a:solidFill>
                <a:effectLst/>
                <a:latin typeface="Arial" panose="020B0604020202020204" pitchFamily="34" charset="0"/>
              </a:rPr>
              <a:t> such as "Contact us" and "Review", making it easy for users to get support or share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Unicode MS"/>
              </a:rPr>
              <a:t>.f4</a:t>
            </a:r>
            <a:r>
              <a:rPr kumimoji="0" lang="en-US" altLang="en-US" sz="2000" b="0" i="0" u="none" strike="noStrike" cap="none" normalizeH="0" baseline="0" dirty="0">
                <a:ln>
                  <a:noFill/>
                </a:ln>
                <a:solidFill>
                  <a:schemeClr val="tx1"/>
                </a:solidFill>
                <a:effectLst/>
              </a:rPr>
              <a:t> includes a </a:t>
            </a:r>
            <a:r>
              <a:rPr kumimoji="0" lang="en-US" altLang="en-US" sz="2000" b="1" i="0" u="none" strike="noStrike" cap="none" normalizeH="0" baseline="0" dirty="0">
                <a:ln>
                  <a:noFill/>
                </a:ln>
                <a:solidFill>
                  <a:schemeClr val="tx1"/>
                </a:solidFill>
                <a:effectLst/>
                <a:latin typeface="Arial" panose="020B0604020202020204" pitchFamily="34" charset="0"/>
              </a:rPr>
              <a:t>Newsletter subscription</a:t>
            </a:r>
            <a:r>
              <a:rPr kumimoji="0" lang="en-US" altLang="en-US" sz="2000" b="0" i="0" u="none" strike="noStrike" cap="none" normalizeH="0" baseline="0" dirty="0">
                <a:ln>
                  <a:noFill/>
                </a:ln>
                <a:solidFill>
                  <a:schemeClr val="tx1"/>
                </a:solidFill>
                <a:effectLst/>
                <a:latin typeface="Arial" panose="020B0604020202020204" pitchFamily="34" charset="0"/>
              </a:rPr>
              <a:t> prompt. It invites users to stay updated with new arrivals and offers. The email input field (</a:t>
            </a:r>
            <a:r>
              <a:rPr kumimoji="0" lang="en-US" altLang="en-US" sz="2000" b="0" i="0" u="none" strike="noStrike" cap="none" normalizeH="0" baseline="0" dirty="0">
                <a:ln>
                  <a:noFill/>
                </a:ln>
                <a:solidFill>
                  <a:schemeClr val="tx1"/>
                </a:solidFill>
                <a:effectLst/>
                <a:latin typeface="Arial Unicode MS"/>
              </a:rPr>
              <a:t>#mail</a:t>
            </a:r>
            <a:r>
              <a:rPr kumimoji="0" lang="en-US" altLang="en-US" sz="2000" b="0" i="0" u="none" strike="noStrike" cap="none" normalizeH="0" baseline="0" dirty="0">
                <a:ln>
                  <a:noFill/>
                </a:ln>
                <a:solidFill>
                  <a:schemeClr val="tx1"/>
                </a:solidFill>
                <a:effectLst/>
              </a:rPr>
              <a:t>) has no border and matches the footer's dark tone for seamless blending. A horizontal line (</a:t>
            </a:r>
            <a:r>
              <a:rPr kumimoji="0" lang="en-US" altLang="en-US" sz="2000" b="0" i="0" u="none" strike="noStrike" cap="none" normalizeH="0" baseline="0" dirty="0">
                <a:ln>
                  <a:noFill/>
                </a:ln>
                <a:solidFill>
                  <a:schemeClr val="tx1"/>
                </a:solidFill>
                <a:effectLst/>
                <a:latin typeface="Arial Unicode MS"/>
              </a:rPr>
              <a:t>&lt;</a:t>
            </a:r>
            <a:r>
              <a:rPr kumimoji="0" lang="en-US" altLang="en-US" sz="2000" b="0" i="0" u="none" strike="noStrike" cap="none" normalizeH="0" baseline="0" dirty="0" err="1">
                <a:ln>
                  <a:noFill/>
                </a:ln>
                <a:solidFill>
                  <a:schemeClr val="tx1"/>
                </a:solidFill>
                <a:effectLst/>
                <a:latin typeface="Arial Unicode MS"/>
              </a:rPr>
              <a:t>hr</a:t>
            </a:r>
            <a:r>
              <a:rPr kumimoji="0" lang="en-US" altLang="en-US" sz="2000" b="0" i="0" u="none" strike="noStrike" cap="none" normalizeH="0" baseline="0" dirty="0">
                <a:ln>
                  <a:noFill/>
                </a:ln>
                <a:solidFill>
                  <a:schemeClr val="tx1"/>
                </a:solidFill>
                <a:effectLst/>
                <a:latin typeface="Arial Unicode MS"/>
              </a:rPr>
              <a:t>&gt;</a:t>
            </a:r>
            <a:r>
              <a:rPr kumimoji="0" lang="en-US" altLang="en-US" sz="2000" b="0" i="0" u="none" strike="noStrike" cap="none" normalizeH="0" baseline="0" dirty="0">
                <a:ln>
                  <a:noFill/>
                </a:ln>
                <a:solidFill>
                  <a:schemeClr val="tx1"/>
                </a:solidFill>
                <a:effectLst/>
              </a:rPr>
              <a:t> with </a:t>
            </a:r>
            <a:r>
              <a:rPr kumimoji="0" lang="en-US" altLang="en-US" sz="2000" b="0" i="0" u="none" strike="noStrike" cap="none" normalizeH="0" baseline="0" dirty="0">
                <a:ln>
                  <a:noFill/>
                </a:ln>
                <a:solidFill>
                  <a:schemeClr val="tx1"/>
                </a:solidFill>
                <a:effectLst/>
                <a:latin typeface="Arial Unicode MS"/>
              </a:rPr>
              <a:t>#f4u</a:t>
            </a:r>
            <a:r>
              <a:rPr kumimoji="0" lang="en-US" altLang="en-US" sz="2000" b="0" i="0" u="none" strike="noStrike" cap="none" normalizeH="0" baseline="0" dirty="0">
                <a:ln>
                  <a:noFill/>
                </a:ln>
                <a:solidFill>
                  <a:schemeClr val="tx1"/>
                </a:solidFill>
                <a:effectLst/>
              </a:rPr>
              <a:t> ID) appears below the input for stylistic separation.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Overall, the footer balances usability and design by giving visitors important links and subscription options in a clean, professional layout that wraps up the page effectively.</a:t>
            </a:r>
          </a:p>
        </p:txBody>
      </p:sp>
    </p:spTree>
    <p:extLst>
      <p:ext uri="{BB962C8B-B14F-4D97-AF65-F5344CB8AC3E}">
        <p14:creationId xmlns:p14="http://schemas.microsoft.com/office/powerpoint/2010/main" val="246444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CF12-CCB6-5BBB-4566-82C42B6496DE}"/>
              </a:ext>
            </a:extLst>
          </p:cNvPr>
          <p:cNvSpPr>
            <a:spLocks noGrp="1"/>
          </p:cNvSpPr>
          <p:nvPr>
            <p:ph type="title"/>
          </p:nvPr>
        </p:nvSpPr>
        <p:spPr>
          <a:xfrm>
            <a:off x="2242665" y="512064"/>
            <a:ext cx="10058400" cy="1609344"/>
          </a:xfrm>
        </p:spPr>
        <p:txBody>
          <a:bodyPr/>
          <a:lstStyle/>
          <a:p>
            <a:r>
              <a:rPr lang="en-US" dirty="0"/>
              <a:t>Clothing Collection</a:t>
            </a:r>
            <a:endParaRPr lang="en-IN" dirty="0"/>
          </a:p>
        </p:txBody>
      </p:sp>
      <p:sp>
        <p:nvSpPr>
          <p:cNvPr id="3" name="Content Placeholder 2">
            <a:extLst>
              <a:ext uri="{FF2B5EF4-FFF2-40B4-BE49-F238E27FC236}">
                <a16:creationId xmlns:a16="http://schemas.microsoft.com/office/drawing/2014/main" id="{E471A130-9825-4E08-6CAA-6E5A6B1B076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0DCC02-1DDA-C83C-4F2B-D94DA156187A}"/>
              </a:ext>
            </a:extLst>
          </p:cNvPr>
          <p:cNvPicPr>
            <a:picLocks noChangeAspect="1"/>
          </p:cNvPicPr>
          <p:nvPr/>
        </p:nvPicPr>
        <p:blipFill>
          <a:blip r:embed="rId2"/>
          <a:stretch>
            <a:fillRect/>
          </a:stretch>
        </p:blipFill>
        <p:spPr>
          <a:xfrm>
            <a:off x="1" y="1898374"/>
            <a:ext cx="5784574" cy="4959626"/>
          </a:xfrm>
          <a:prstGeom prst="rect">
            <a:avLst/>
          </a:prstGeom>
        </p:spPr>
      </p:pic>
      <p:pic>
        <p:nvPicPr>
          <p:cNvPr id="7" name="Picture 6">
            <a:extLst>
              <a:ext uri="{FF2B5EF4-FFF2-40B4-BE49-F238E27FC236}">
                <a16:creationId xmlns:a16="http://schemas.microsoft.com/office/drawing/2014/main" id="{52D4D4C7-0AB1-CF6A-B1ED-D7C939C7DB21}"/>
              </a:ext>
            </a:extLst>
          </p:cNvPr>
          <p:cNvPicPr>
            <a:picLocks noChangeAspect="1"/>
          </p:cNvPicPr>
          <p:nvPr/>
        </p:nvPicPr>
        <p:blipFill>
          <a:blip r:embed="rId3"/>
          <a:stretch>
            <a:fillRect/>
          </a:stretch>
        </p:blipFill>
        <p:spPr>
          <a:xfrm>
            <a:off x="5784573" y="1898373"/>
            <a:ext cx="6407426" cy="4959627"/>
          </a:xfrm>
          <a:prstGeom prst="rect">
            <a:avLst/>
          </a:prstGeom>
        </p:spPr>
      </p:pic>
    </p:spTree>
    <p:extLst>
      <p:ext uri="{BB962C8B-B14F-4D97-AF65-F5344CB8AC3E}">
        <p14:creationId xmlns:p14="http://schemas.microsoft.com/office/powerpoint/2010/main" val="12357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7B050-37C4-77AF-EA8A-9F1B5FECC259}"/>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4A01C782-D34F-3590-56BE-7C572F2931EF}"/>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16A3C63-1B99-37CB-2ED5-771224795DE5}"/>
              </a:ext>
            </a:extLst>
          </p:cNvPr>
          <p:cNvSpPr>
            <a:spLocks noChangeArrowheads="1"/>
          </p:cNvSpPr>
          <p:nvPr/>
        </p:nvSpPr>
        <p:spPr bwMode="auto">
          <a:xfrm>
            <a:off x="1024128" y="649386"/>
            <a:ext cx="9948672"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2400" dirty="0">
                <a:latin typeface="Arial" panose="020B0604020202020204" pitchFamily="34" charset="0"/>
              </a:rPr>
              <a:t>At the starting a </a:t>
            </a:r>
            <a:r>
              <a:rPr lang="en-US" altLang="en-US" sz="2400" dirty="0" err="1">
                <a:latin typeface="Arial" panose="020B0604020202020204" pitchFamily="34" charset="0"/>
              </a:rPr>
              <a:t>vedio</a:t>
            </a:r>
            <a:r>
              <a:rPr lang="en-US" altLang="en-US" sz="2400" dirty="0">
                <a:latin typeface="Arial" panose="020B0604020202020204" pitchFamily="34" charset="0"/>
              </a:rPr>
              <a:t> has been attached to the top which blends with our clothing section The clothing section of the “Aura Essentials” website is divided into three main categories: Linen, Old Money, and </a:t>
            </a:r>
            <a:r>
              <a:rPr lang="en-US" altLang="en-US" sz="2400" dirty="0" err="1">
                <a:latin typeface="Arial" panose="020B0604020202020204" pitchFamily="34" charset="0"/>
              </a:rPr>
              <a:t>Streetwears</a:t>
            </a:r>
            <a:r>
              <a:rPr lang="en-US" altLang="en-US" sz="2400" dirty="0">
                <a:latin typeface="Arial" panose="020B0604020202020204" pitchFamily="34" charset="0"/>
              </a:rPr>
              <a:t>. Each category is organized into its own &lt;div&gt; with a heading (&lt;h1&gt;) and a grid of product cards, allowing users to browse a curated selection of men's fashion items. Each product is displayed inside a styled container that includes an image, a description, and a price. These product cards are linked to a buy.html page using anchor tags, enabling users to view more details or make a purchase. The layout uses CSS Flexbox for responsive alignment and spacing, ensuring the items are neatly arranged across devices. The design emphasizes clarity and accessibility, making it easy for users to explore and select clothing options from each category..</a:t>
            </a:r>
          </a:p>
          <a:p>
            <a:pPr lvl="0" defTabSz="914400" eaLnBrk="0" fontAlgn="base" hangingPunct="0">
              <a:spcBef>
                <a:spcPct val="0"/>
              </a:spcBef>
              <a:spcAft>
                <a:spcPct val="0"/>
              </a:spcAft>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184204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C851-E05C-724D-53D6-6922543055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136A3-D335-9DC5-E6D6-189CF36B3C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0ADE72-B221-3AAC-784B-9867E8CC89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383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3A05-810C-A8FB-9AAF-959D1CDD0772}"/>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6D1E18A-D0CA-723E-B8C1-C94588F9B72B}"/>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B0B515D8-AEFB-0636-3D29-BECC9A614F09}"/>
              </a:ext>
            </a:extLst>
          </p:cNvPr>
          <p:cNvSpPr>
            <a:spLocks noChangeArrowheads="1"/>
          </p:cNvSpPr>
          <p:nvPr/>
        </p:nvSpPr>
        <p:spPr bwMode="auto">
          <a:xfrm>
            <a:off x="1024128" y="403165"/>
            <a:ext cx="9948672"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800" dirty="0">
                <a:latin typeface="Arial" panose="020B0604020202020204" pitchFamily="34" charset="0"/>
              </a:rPr>
              <a:t>The Accessories section of our website is designed to showcase stylish add-ons like watches, bracelets, and rings that complement the clothing options. Each accessory is displayed within a neatly styled card that includes an image, the item name, and its price. These cards are wrapped inside a flex container (accessories-section) that ensures a responsive and organized layout. The card class styles each product block with borders, rounded corners, and hover effects, creating a modern and interactive user experience. When a user clicks on any accessory, they are redirected to the buy.html page for further action. This section enhances the overall fashion experience by offering users a complete look with trendy accessories.</a:t>
            </a:r>
          </a:p>
        </p:txBody>
      </p:sp>
    </p:spTree>
    <p:extLst>
      <p:ext uri="{BB962C8B-B14F-4D97-AF65-F5344CB8AC3E}">
        <p14:creationId xmlns:p14="http://schemas.microsoft.com/office/powerpoint/2010/main" val="2275782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DE95-8E3C-E796-E23B-D5F2F5238931}"/>
              </a:ext>
            </a:extLst>
          </p:cNvPr>
          <p:cNvSpPr>
            <a:spLocks noGrp="1"/>
          </p:cNvSpPr>
          <p:nvPr>
            <p:ph type="title"/>
          </p:nvPr>
        </p:nvSpPr>
        <p:spPr/>
        <p:txBody>
          <a:bodyPr/>
          <a:lstStyle/>
          <a:p>
            <a:r>
              <a:rPr lang="en-US" dirty="0"/>
              <a:t>The main page</a:t>
            </a:r>
            <a:endParaRPr lang="en-IN" dirty="0"/>
          </a:p>
        </p:txBody>
      </p:sp>
      <p:pic>
        <p:nvPicPr>
          <p:cNvPr id="5" name="Picture 4">
            <a:extLst>
              <a:ext uri="{FF2B5EF4-FFF2-40B4-BE49-F238E27FC236}">
                <a16:creationId xmlns:a16="http://schemas.microsoft.com/office/drawing/2014/main" id="{39E61961-9D43-1BA0-8CC5-A3D2A9CFFE06}"/>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888580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2" name="Picture 1"/>
          <p:cNvPicPr>
            <a:picLocks noChangeAspect="1"/>
          </p:cNvPicPr>
          <p:nvPr/>
        </p:nvPicPr>
        <p:blipFill>
          <a:blip r:embed="rId3"/>
          <a:srcRect r="8468"/>
          <a:stretch>
            <a:fillRect/>
          </a:stretch>
        </p:blipFill>
        <p:spPr>
          <a:xfrm>
            <a:off x="-48259" y="933028"/>
            <a:ext cx="12145433" cy="5866553"/>
          </a:xfrm>
          <a:prstGeom prst="rect">
            <a:avLst/>
          </a:prstGeom>
        </p:spPr>
      </p:pic>
      <p:sp>
        <p:nvSpPr>
          <p:cNvPr id="6" name="Google Shape;494;p61"/>
          <p:cNvSpPr txBox="1">
            <a:spLocks noGrp="1"/>
          </p:cNvSpPr>
          <p:nvPr>
            <p:ph type="title"/>
          </p:nvPr>
        </p:nvSpPr>
        <p:spPr>
          <a:xfrm>
            <a:off x="1775620" y="260627"/>
            <a:ext cx="6282000" cy="763600"/>
          </a:xfrm>
          <a:prstGeom prst="rect">
            <a:avLst/>
          </a:prstGeom>
        </p:spPr>
        <p:txBody>
          <a:bodyPr spcFirstLastPara="1" vert="horz" wrap="square" lIns="121900" tIns="121900" rIns="121900" bIns="121900" rtlCol="0" anchor="t" anchorCtr="0">
            <a:noAutofit/>
          </a:bodyPr>
          <a:lstStyle/>
          <a:p>
            <a:pPr>
              <a:spcBef>
                <a:spcPts val="0"/>
              </a:spcBef>
            </a:pPr>
            <a:r>
              <a:rPr lang="en-IN" altLang="en-GB" sz="3733"/>
              <a:t>Main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950967" y="593367"/>
            <a:ext cx="6282000" cy="763600"/>
          </a:xfrm>
          <a:prstGeom prst="rect">
            <a:avLst/>
          </a:prstGeom>
        </p:spPr>
        <p:txBody>
          <a:bodyPr spcFirstLastPara="1" vert="horz" wrap="square" lIns="121900" tIns="121900" rIns="121900" bIns="121900" rtlCol="0" anchor="t" anchorCtr="0">
            <a:noAutofit/>
          </a:bodyPr>
          <a:lstStyle/>
          <a:p>
            <a:r>
              <a:rPr lang="en-IN" altLang="en-GB"/>
              <a:t>Main Page</a:t>
            </a:r>
          </a:p>
        </p:txBody>
      </p:sp>
      <p:sp>
        <p:nvSpPr>
          <p:cNvPr id="495" name="Google Shape;495;p61"/>
          <p:cNvSpPr txBox="1">
            <a:spLocks noGrp="1"/>
          </p:cNvSpPr>
          <p:nvPr>
            <p:ph type="body" idx="1"/>
          </p:nvPr>
        </p:nvSpPr>
        <p:spPr>
          <a:xfrm>
            <a:off x="911013" y="1220893"/>
            <a:ext cx="10290387" cy="5059680"/>
          </a:xfrm>
          <a:prstGeom prst="rect">
            <a:avLst/>
          </a:prstGeom>
        </p:spPr>
        <p:txBody>
          <a:bodyPr spcFirstLastPara="1" vert="horz" wrap="square" lIns="121900" tIns="121900" rIns="121900" bIns="121900" rtlCol="0" anchor="t" anchorCtr="0">
            <a:noAutofit/>
          </a:bodyPr>
          <a:lstStyle/>
          <a:p>
            <a:pPr marL="0" indent="0">
              <a:buSzPts val="1100"/>
              <a:buNone/>
            </a:pPr>
            <a:r>
              <a:rPr lang="en-US" altLang="en-US">
                <a:solidFill>
                  <a:schemeClr val="dk1"/>
                </a:solidFill>
              </a:rPr>
              <a:t>This webpage is a</a:t>
            </a:r>
            <a:r>
              <a:rPr lang="en-IN" altLang="en-US">
                <a:solidFill>
                  <a:schemeClr val="dk1"/>
                </a:solidFill>
              </a:rPr>
              <a:t> subpage for the main project and is a</a:t>
            </a:r>
            <a:r>
              <a:rPr lang="en-US" altLang="en-US">
                <a:solidFill>
                  <a:schemeClr val="dk1"/>
                </a:solidFill>
              </a:rPr>
              <a:t> clean, well-structured e-commerce product listing page showcasing shoe collections from three major brands: Nike, Adidas, and Puma. Below is a detailed breakdown of its content and purpose:</a:t>
            </a:r>
          </a:p>
          <a:p>
            <a:pPr marL="0" indent="0">
              <a:buSzPts val="1100"/>
              <a:buNone/>
            </a:pPr>
            <a:endParaRPr lang="en-US" altLang="en-US">
              <a:solidFill>
                <a:schemeClr val="dk1"/>
              </a:solidFill>
            </a:endParaRPr>
          </a:p>
          <a:p>
            <a:pPr marL="0" indent="0">
              <a:buSzPts val="1100"/>
              <a:buNone/>
            </a:pPr>
            <a:r>
              <a:rPr lang="en-US" altLang="en-US" sz="1867" b="1" u="sng">
                <a:solidFill>
                  <a:schemeClr val="dk1"/>
                </a:solidFill>
              </a:rPr>
              <a:t>Structure &amp; Content</a:t>
            </a:r>
          </a:p>
          <a:p>
            <a:pPr marL="0" indent="0">
              <a:buSzPts val="1100"/>
              <a:buNone/>
            </a:pPr>
            <a:endParaRPr lang="en-US" altLang="en-US">
              <a:solidFill>
                <a:schemeClr val="dk1"/>
              </a:solidFill>
            </a:endParaRPr>
          </a:p>
          <a:p>
            <a:pPr marL="0" indent="0">
              <a:buSzPts val="1100"/>
              <a:buNone/>
            </a:pPr>
            <a:r>
              <a:rPr lang="en-US" altLang="en-US">
                <a:solidFill>
                  <a:schemeClr val="dk1"/>
                </a:solidFill>
              </a:rPr>
              <a:t>Title:</a:t>
            </a:r>
            <a:r>
              <a:rPr lang="en-IN" altLang="en-US">
                <a:solidFill>
                  <a:schemeClr val="dk1"/>
                </a:solidFill>
              </a:rPr>
              <a:t> </a:t>
            </a:r>
            <a:r>
              <a:rPr lang="en-US" altLang="en-US">
                <a:solidFill>
                  <a:schemeClr val="dk1"/>
                </a:solidFill>
              </a:rPr>
              <a:t>"Shoe Collections" clearly indicates the page's focus on displaying footwear products.</a:t>
            </a:r>
          </a:p>
          <a:p>
            <a:pPr marL="0" indent="0">
              <a:buSzPts val="1100"/>
              <a:buNone/>
            </a:pPr>
            <a:r>
              <a:rPr lang="en-US" altLang="en-US">
                <a:solidFill>
                  <a:schemeClr val="dk1"/>
                </a:solidFill>
              </a:rPr>
              <a:t>Each brand section lists shoe models with their prices in </a:t>
            </a:r>
            <a:r>
              <a:rPr lang="en-IN">
                <a:solidFill>
                  <a:schemeClr val="dk1"/>
                </a:solidFill>
              </a:rPr>
              <a:t>Rupees </a:t>
            </a:r>
            <a:r>
              <a:rPr lang="en-US" altLang="en-US">
                <a:solidFill>
                  <a:schemeClr val="dk1"/>
                </a:solidFill>
              </a:rPr>
              <a:t>and a "Shop Now" button for quick purchasing:</a:t>
            </a:r>
          </a:p>
          <a:p>
            <a:pPr marL="0" indent="0">
              <a:buSzPts val="1100"/>
              <a:buNone/>
            </a:pPr>
            <a:r>
              <a:rPr lang="en-US" altLang="en-US">
                <a:solidFill>
                  <a:schemeClr val="dk1"/>
                </a:solidFill>
              </a:rPr>
              <a:t>Nike:</a:t>
            </a:r>
          </a:p>
          <a:p>
            <a:pPr marL="0" indent="0">
              <a:buSzPts val="1100"/>
              <a:buNone/>
            </a:pPr>
            <a:r>
              <a:rPr lang="en-US" altLang="en-US">
                <a:solidFill>
                  <a:schemeClr val="dk1"/>
                </a:solidFill>
              </a:rPr>
              <a:t>Models: Air Max Plus G, Vaporfly 4, JAM Mens, C1TY Premium.</a:t>
            </a:r>
          </a:p>
          <a:p>
            <a:pPr marL="0" indent="0">
              <a:buSzPts val="1100"/>
              <a:buNone/>
            </a:pPr>
            <a:r>
              <a:rPr lang="en-US" altLang="en-US">
                <a:solidFill>
                  <a:schemeClr val="dk1"/>
                </a:solidFill>
              </a:rPr>
              <a:t>Prices: Ranging from ₹9,695.00 to ₹22,495.00.</a:t>
            </a:r>
          </a:p>
          <a:p>
            <a:pPr marL="0" indent="0">
              <a:buSzPts val="1100"/>
              <a:buNone/>
            </a:pPr>
            <a:r>
              <a:rPr lang="en-US" altLang="en-US">
                <a:solidFill>
                  <a:schemeClr val="dk1"/>
                </a:solidFill>
              </a:rPr>
              <a:t>Adidas:</a:t>
            </a:r>
          </a:p>
          <a:p>
            <a:pPr marL="0" indent="0">
              <a:buSzPts val="1100"/>
              <a:buNone/>
            </a:pPr>
            <a:r>
              <a:rPr lang="en-US" altLang="en-US">
                <a:solidFill>
                  <a:schemeClr val="dk1"/>
                </a:solidFill>
              </a:rPr>
              <a:t>Models: Ultraboost 1.0 DNA, BYW Select, Harden Volume 9, Originals Bad Bunny Campus.</a:t>
            </a:r>
          </a:p>
          <a:p>
            <a:pPr marL="0" indent="0">
              <a:buSzPts val="1100"/>
              <a:buNone/>
            </a:pPr>
            <a:r>
              <a:rPr lang="en-US" altLang="en-US">
                <a:solidFill>
                  <a:schemeClr val="dk1"/>
                </a:solidFill>
              </a:rPr>
              <a:t>Prices: Ranging from ₹12,807.00 to ₹17,660.00.</a:t>
            </a:r>
          </a:p>
          <a:p>
            <a:pPr marL="0" indent="0">
              <a:buSzPts val="1100"/>
              <a:buNone/>
            </a:pPr>
            <a:r>
              <a:rPr lang="en-IN" altLang="en-US">
                <a:solidFill>
                  <a:schemeClr val="dk1"/>
                </a:solidFill>
                <a:sym typeface="+mn-ea"/>
              </a:rPr>
              <a:t>Puma</a:t>
            </a:r>
            <a:r>
              <a:rPr lang="en-US" altLang="en-US">
                <a:solidFill>
                  <a:schemeClr val="dk1"/>
                </a:solidFill>
                <a:sym typeface="+mn-ea"/>
              </a:rPr>
              <a:t>:</a:t>
            </a:r>
            <a:endParaRPr lang="en-US" altLang="en-US">
              <a:solidFill>
                <a:schemeClr val="dk1"/>
              </a:solidFill>
            </a:endParaRPr>
          </a:p>
          <a:p>
            <a:pPr marL="0" indent="0">
              <a:buSzPts val="1100"/>
              <a:buNone/>
            </a:pPr>
            <a:r>
              <a:rPr lang="en-US" altLang="en-US">
                <a:solidFill>
                  <a:schemeClr val="dk1"/>
                </a:solidFill>
                <a:sym typeface="+mn-ea"/>
              </a:rPr>
              <a:t>Models: Puma x Lamelo Ball MB.04,Voyage NITRO™ 3,Fast-Trac NITRO™ 3, Puma Inhale ReflectivePrices: Ranging from ₹9,827.00 to </a:t>
            </a:r>
            <a:r>
              <a:rPr lang="en-US" altLang="en-US">
                <a:solidFill>
                  <a:schemeClr val="dk1"/>
                </a:solidFill>
              </a:rPr>
              <a:t>₹14,250.00</a:t>
            </a:r>
          </a:p>
          <a:p>
            <a:pPr marL="0" indent="0">
              <a:buSzPts val="1100"/>
              <a:buNone/>
            </a:pPr>
            <a:endParaRPr lang="en-US" altLang="en-US">
              <a:solidFill>
                <a:schemeClr val="dk1"/>
              </a:solidFill>
            </a:endParaRPr>
          </a:p>
          <a:p>
            <a:pPr marL="0" indent="0">
              <a:buSzPts val="1100"/>
              <a:buNone/>
            </a:pPr>
            <a:r>
              <a:rPr lang="en-IN" altLang="en-US" b="1" u="sng">
                <a:solidFill>
                  <a:schemeClr val="dk1"/>
                </a:solidFill>
              </a:rPr>
              <a:t>Shop now Button:</a:t>
            </a:r>
          </a:p>
          <a:p>
            <a:pPr marL="0" indent="0">
              <a:buSzPts val="1100"/>
              <a:buNone/>
            </a:pPr>
            <a:r>
              <a:rPr lang="en-US" altLang="en-US">
                <a:solidFill>
                  <a:schemeClr val="dk1"/>
                </a:solidFill>
              </a:rPr>
              <a:t>Each product includes a "Shop Now" button, encouraging immediate purchases.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950967" y="402020"/>
            <a:ext cx="6282000" cy="763600"/>
          </a:xfrm>
          <a:prstGeom prst="rect">
            <a:avLst/>
          </a:prstGeom>
        </p:spPr>
        <p:txBody>
          <a:bodyPr spcFirstLastPara="1" vert="horz" wrap="square" lIns="121900" tIns="121900" rIns="121900" bIns="121900" rtlCol="0" anchor="t" anchorCtr="0">
            <a:noAutofit/>
          </a:bodyPr>
          <a:lstStyle/>
          <a:p>
            <a:r>
              <a:rPr lang="en-IN" altLang="en-GB"/>
              <a:t>Key Features</a:t>
            </a:r>
          </a:p>
        </p:txBody>
      </p:sp>
      <p:sp>
        <p:nvSpPr>
          <p:cNvPr id="495" name="Google Shape;495;p61"/>
          <p:cNvSpPr txBox="1">
            <a:spLocks noGrp="1"/>
          </p:cNvSpPr>
          <p:nvPr>
            <p:ph type="body" idx="1"/>
          </p:nvPr>
        </p:nvSpPr>
        <p:spPr>
          <a:xfrm>
            <a:off x="911013" y="1220893"/>
            <a:ext cx="10290387" cy="5059680"/>
          </a:xfrm>
          <a:prstGeom prst="rect">
            <a:avLst/>
          </a:prstGeom>
        </p:spPr>
        <p:txBody>
          <a:bodyPr spcFirstLastPara="1" vert="horz" wrap="square" lIns="121900" tIns="121900" rIns="121900" bIns="121900" rtlCol="0" anchor="t" anchorCtr="0">
            <a:noAutofit/>
          </a:bodyPr>
          <a:lstStyle/>
          <a:p>
            <a:pPr marL="228594" indent="-228594">
              <a:buSzPts val="1100"/>
              <a:buFont typeface="Wingdings" panose="05000000000000000000" charset="0"/>
              <a:buChar char="v"/>
            </a:pPr>
            <a:r>
              <a:rPr lang="en-US" altLang="en-US" sz="1600" b="1">
                <a:solidFill>
                  <a:schemeClr val="dk1"/>
                </a:solidFill>
              </a:rPr>
              <a:t>Currency:</a:t>
            </a:r>
            <a:r>
              <a:rPr lang="en-US" altLang="en-US" sz="1600">
                <a:solidFill>
                  <a:schemeClr val="dk1"/>
                </a:solidFill>
              </a:rPr>
              <a:t> Prices are listed in</a:t>
            </a:r>
            <a:r>
              <a:rPr lang="en-US" altLang="en-US" sz="1600" b="1">
                <a:solidFill>
                  <a:schemeClr val="dk1"/>
                </a:solidFill>
              </a:rPr>
              <a:t> ₹ </a:t>
            </a:r>
            <a:r>
              <a:rPr lang="en-IN" altLang="en-US" sz="1600" b="1">
                <a:solidFill>
                  <a:schemeClr val="dk1"/>
                </a:solidFill>
              </a:rPr>
              <a:t>(Indian Rupees)</a:t>
            </a:r>
            <a:r>
              <a:rPr lang="en-US" altLang="en-US" sz="1600">
                <a:solidFill>
                  <a:schemeClr val="dk1"/>
                </a:solidFill>
              </a:rPr>
              <a:t>, indicating the target market is likely </a:t>
            </a:r>
            <a:r>
              <a:rPr lang="en-IN" altLang="en-US" sz="1600" b="1">
                <a:solidFill>
                  <a:schemeClr val="dk1"/>
                </a:solidFill>
              </a:rPr>
              <a:t>India</a:t>
            </a:r>
            <a:r>
              <a:rPr lang="en-US" altLang="en-US" sz="1600">
                <a:solidFill>
                  <a:schemeClr val="dk1"/>
                </a:solidFill>
              </a:rPr>
              <a:t>.</a:t>
            </a:r>
          </a:p>
          <a:p>
            <a:pPr marL="228594" indent="-228594">
              <a:buSzPts val="1100"/>
              <a:buFont typeface="Wingdings" panose="05000000000000000000" charset="0"/>
              <a:buChar char="v"/>
            </a:pPr>
            <a:endParaRPr lang="en-US" altLang="en-US" sz="1600">
              <a:solidFill>
                <a:schemeClr val="dk1"/>
              </a:solidFill>
            </a:endParaRPr>
          </a:p>
          <a:p>
            <a:pPr marL="228594" indent="-228594">
              <a:buSzPts val="1100"/>
              <a:buFont typeface="Wingdings" panose="05000000000000000000" charset="0"/>
              <a:buChar char="v"/>
            </a:pPr>
            <a:r>
              <a:rPr lang="en-US" altLang="en-US" sz="1600" b="1">
                <a:solidFill>
                  <a:schemeClr val="dk1"/>
                </a:solidFill>
              </a:rPr>
              <a:t>Simplicity: </a:t>
            </a:r>
            <a:r>
              <a:rPr lang="en-US" altLang="en-US" sz="1600">
                <a:solidFill>
                  <a:schemeClr val="dk1"/>
                </a:solidFill>
              </a:rPr>
              <a:t>Minimalist design with clear headings, product names, prices, and </a:t>
            </a:r>
            <a:r>
              <a:rPr lang="en-IN" altLang="en-US" sz="1600">
                <a:solidFill>
                  <a:schemeClr val="dk1"/>
                </a:solidFill>
              </a:rPr>
              <a:t>button</a:t>
            </a:r>
            <a:r>
              <a:rPr lang="en-US" altLang="en-US" sz="1600">
                <a:solidFill>
                  <a:schemeClr val="dk1"/>
                </a:solidFill>
              </a:rPr>
              <a:t>s.</a:t>
            </a:r>
          </a:p>
          <a:p>
            <a:pPr marL="228594" indent="-228594">
              <a:buSzPts val="1100"/>
              <a:buFont typeface="Wingdings" panose="05000000000000000000" charset="0"/>
              <a:buChar char="v"/>
            </a:pPr>
            <a:endParaRPr lang="en-US" altLang="en-US" sz="1600">
              <a:solidFill>
                <a:schemeClr val="dk1"/>
              </a:solidFill>
            </a:endParaRPr>
          </a:p>
          <a:p>
            <a:pPr marL="228594" indent="-228594">
              <a:buSzPts val="1100"/>
              <a:buFont typeface="Wingdings" panose="05000000000000000000" charset="0"/>
              <a:buChar char="v"/>
            </a:pPr>
            <a:r>
              <a:rPr lang="en-US" altLang="en-US" sz="1600" b="1">
                <a:solidFill>
                  <a:schemeClr val="dk1"/>
                </a:solidFill>
              </a:rPr>
              <a:t>Brand Variety: </a:t>
            </a:r>
            <a:r>
              <a:rPr lang="en-US" altLang="en-US" sz="1600">
                <a:solidFill>
                  <a:schemeClr val="dk1"/>
                </a:solidFill>
              </a:rPr>
              <a:t>Covers top athletic brands </a:t>
            </a:r>
            <a:r>
              <a:rPr lang="en-US" altLang="en-US" sz="1600" b="1">
                <a:solidFill>
                  <a:schemeClr val="dk1"/>
                </a:solidFill>
              </a:rPr>
              <a:t>(Nike, Adidas, Puma)</a:t>
            </a:r>
            <a:r>
              <a:rPr lang="en-US" altLang="en-US" sz="1600">
                <a:solidFill>
                  <a:schemeClr val="dk1"/>
                </a:solidFill>
              </a:rPr>
              <a:t> with a mix of performance and lifestyle shoes.</a:t>
            </a:r>
          </a:p>
          <a:p>
            <a:pPr marL="0" indent="0">
              <a:buSzPts val="1100"/>
              <a:buNone/>
            </a:pPr>
            <a:endParaRPr lang="en-US" altLang="en-US" sz="1600">
              <a:solidFill>
                <a:schemeClr val="dk1"/>
              </a:solidFill>
            </a:endParaRPr>
          </a:p>
          <a:p>
            <a:pPr marL="228594" indent="-228594">
              <a:buSzPts val="1100"/>
              <a:buFont typeface="Wingdings" panose="05000000000000000000" charset="0"/>
              <a:buChar char="v"/>
            </a:pPr>
            <a:r>
              <a:rPr lang="en-IN" altLang="en-US" b="1">
                <a:solidFill>
                  <a:schemeClr val="dk1"/>
                </a:solidFill>
              </a:rPr>
              <a:t>The image zooms</a:t>
            </a:r>
            <a:r>
              <a:rPr lang="en-IN" altLang="en-US">
                <a:solidFill>
                  <a:schemeClr val="dk1"/>
                </a:solidFill>
              </a:rPr>
              <a:t> a bit when hovered over it.</a:t>
            </a:r>
            <a:endParaRPr lang="en-US" altLang="en-US">
              <a:solidFill>
                <a:schemeClr val="dk1"/>
              </a:solidFill>
            </a:endParaRPr>
          </a:p>
          <a:p>
            <a:pPr marL="228594" indent="-228594">
              <a:buSzPts val="1100"/>
              <a:buFont typeface="Wingdings" panose="05000000000000000000" charset="0"/>
              <a:buChar char="v"/>
            </a:pPr>
            <a:endParaRPr lang="en-US" altLang="en-US">
              <a:solidFill>
                <a:schemeClr val="dk1"/>
              </a:solidFill>
            </a:endParaRPr>
          </a:p>
          <a:p>
            <a:pPr marL="0" indent="0">
              <a:buSzPts val="1100"/>
              <a:buNone/>
            </a:pPr>
            <a:r>
              <a:rPr lang="en-US" altLang="en-US" sz="2133" b="1" u="sng">
                <a:solidFill>
                  <a:schemeClr val="dk1"/>
                </a:solidFill>
              </a:rPr>
              <a:t>Purpose:</a:t>
            </a:r>
          </a:p>
          <a:p>
            <a:pPr marL="0" indent="0">
              <a:lnSpc>
                <a:spcPct val="20000"/>
              </a:lnSpc>
              <a:buSzPts val="1100"/>
              <a:buNone/>
            </a:pPr>
            <a:endParaRPr lang="en-US" altLang="en-US" sz="2400" b="1" u="sng">
              <a:solidFill>
                <a:schemeClr val="dk1"/>
              </a:solidFill>
            </a:endParaRPr>
          </a:p>
          <a:p>
            <a:pPr marL="0" indent="0">
              <a:buSzPts val="1100"/>
              <a:buNone/>
            </a:pPr>
            <a:r>
              <a:rPr lang="en-US" altLang="en-US" sz="1600">
                <a:solidFill>
                  <a:schemeClr val="dk1"/>
                </a:solidFill>
              </a:rPr>
              <a:t>This is</a:t>
            </a:r>
            <a:r>
              <a:rPr lang="en-IN" altLang="en-US" sz="1600">
                <a:solidFill>
                  <a:schemeClr val="dk1"/>
                </a:solidFill>
              </a:rPr>
              <a:t> </a:t>
            </a:r>
            <a:r>
              <a:rPr lang="en-US" altLang="en-US" sz="1600">
                <a:solidFill>
                  <a:schemeClr val="dk1"/>
                </a:solidFill>
              </a:rPr>
              <a:t>a functional product catalog page for</a:t>
            </a:r>
            <a:r>
              <a:rPr lang="en-US" altLang="en-US" sz="1600" b="1">
                <a:solidFill>
                  <a:schemeClr val="dk1"/>
                </a:solidFill>
              </a:rPr>
              <a:t> </a:t>
            </a:r>
            <a:r>
              <a:rPr lang="en-IN" altLang="en-US" sz="1600" b="1">
                <a:solidFill>
                  <a:schemeClr val="dk1"/>
                </a:solidFill>
              </a:rPr>
              <a:t>AURA ESSENTIALS</a:t>
            </a:r>
            <a:r>
              <a:rPr lang="en-US" altLang="en-US" sz="1600">
                <a:solidFill>
                  <a:schemeClr val="dk1"/>
                </a:solidFill>
              </a:rPr>
              <a:t>, optimized for </a:t>
            </a:r>
            <a:r>
              <a:rPr lang="en-US" altLang="en-US" sz="1600" b="1">
                <a:solidFill>
                  <a:schemeClr val="dk1"/>
                </a:solidFill>
              </a:rPr>
              <a:t>quick browsing</a:t>
            </a:r>
            <a:r>
              <a:rPr lang="en-US" altLang="en-US" sz="1600">
                <a:solidFill>
                  <a:schemeClr val="dk1"/>
                </a:solidFill>
              </a:rPr>
              <a:t> and </a:t>
            </a:r>
            <a:r>
              <a:rPr lang="en-US" altLang="en-US" sz="1600" b="1">
                <a:solidFill>
                  <a:schemeClr val="dk1"/>
                </a:solidFill>
              </a:rPr>
              <a:t>conversions. </a:t>
            </a:r>
            <a:r>
              <a:rPr lang="en-US" altLang="en-US" sz="1600">
                <a:solidFill>
                  <a:schemeClr val="dk1"/>
                </a:solidFill>
              </a:rPr>
              <a:t>The </a:t>
            </a:r>
            <a:r>
              <a:rPr lang="en-US" altLang="en-US" sz="1600" b="1">
                <a:solidFill>
                  <a:schemeClr val="dk1"/>
                </a:solidFill>
              </a:rPr>
              <a:t>clear pricing </a:t>
            </a:r>
            <a:r>
              <a:rPr lang="en-US" altLang="en-US" sz="1600">
                <a:solidFill>
                  <a:schemeClr val="dk1"/>
                </a:solidFill>
              </a:rPr>
              <a:t>and </a:t>
            </a:r>
            <a:r>
              <a:rPr lang="en-IN" altLang="en-US" sz="1600">
                <a:solidFill>
                  <a:schemeClr val="dk1"/>
                </a:solidFill>
              </a:rPr>
              <a:t>button</a:t>
            </a:r>
            <a:r>
              <a:rPr lang="en-US" altLang="en-US" sz="1600">
                <a:solidFill>
                  <a:schemeClr val="dk1"/>
                </a:solidFill>
              </a:rPr>
              <a:t>s suggest a </a:t>
            </a:r>
            <a:r>
              <a:rPr lang="en-US" altLang="en-US" sz="1600" b="1">
                <a:solidFill>
                  <a:schemeClr val="dk1"/>
                </a:solidFill>
              </a:rPr>
              <a:t>focus on driving sales.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2"/>
          <p:cNvSpPr txBox="1">
            <a:spLocks noGrp="1"/>
          </p:cNvSpPr>
          <p:nvPr>
            <p:ph type="title"/>
          </p:nvPr>
        </p:nvSpPr>
        <p:spPr>
          <a:xfrm>
            <a:off x="950967" y="593367"/>
            <a:ext cx="4778400" cy="763600"/>
          </a:xfrm>
          <a:prstGeom prst="rect">
            <a:avLst/>
          </a:prstGeom>
        </p:spPr>
        <p:txBody>
          <a:bodyPr spcFirstLastPara="1" vert="horz" wrap="square" lIns="121900" tIns="121900" rIns="121900" bIns="121900" rtlCol="0" anchor="t" anchorCtr="0">
            <a:noAutofit/>
          </a:bodyPr>
          <a:lstStyle/>
          <a:p>
            <a:r>
              <a:rPr lang="en-IN" altLang="en-GB"/>
              <a:t>Advantages:</a:t>
            </a:r>
          </a:p>
        </p:txBody>
      </p:sp>
      <p:sp>
        <p:nvSpPr>
          <p:cNvPr id="501" name="Google Shape;501;p62"/>
          <p:cNvSpPr txBox="1">
            <a:spLocks noGrp="1"/>
          </p:cNvSpPr>
          <p:nvPr>
            <p:ph type="subTitle" idx="3"/>
          </p:nvPr>
        </p:nvSpPr>
        <p:spPr>
          <a:xfrm>
            <a:off x="2111260" y="2399220"/>
            <a:ext cx="3314800" cy="476000"/>
          </a:xfrm>
          <a:prstGeom prst="rect">
            <a:avLst/>
          </a:prstGeom>
        </p:spPr>
        <p:txBody>
          <a:bodyPr spcFirstLastPara="1" vert="horz" wrap="square" lIns="121900" tIns="121900" rIns="121900" bIns="121900" rtlCol="0" anchor="ctr" anchorCtr="0">
            <a:noAutofit/>
          </a:bodyPr>
          <a:lstStyle/>
          <a:p>
            <a:pPr marL="0" indent="0"/>
            <a:r>
              <a:rPr lang="en-IN" altLang="en-GB"/>
              <a:t>Simple</a:t>
            </a:r>
          </a:p>
        </p:txBody>
      </p:sp>
      <p:sp>
        <p:nvSpPr>
          <p:cNvPr id="502" name="Google Shape;502;p62"/>
          <p:cNvSpPr txBox="1">
            <a:spLocks noGrp="1"/>
          </p:cNvSpPr>
          <p:nvPr>
            <p:ph type="subTitle" idx="1"/>
          </p:nvPr>
        </p:nvSpPr>
        <p:spPr>
          <a:xfrm>
            <a:off x="6572327" y="2399220"/>
            <a:ext cx="3314800" cy="476000"/>
          </a:xfrm>
          <a:prstGeom prst="rect">
            <a:avLst/>
          </a:prstGeom>
        </p:spPr>
        <p:txBody>
          <a:bodyPr spcFirstLastPara="1" vert="horz" wrap="square" lIns="121900" tIns="121900" rIns="121900" bIns="121900" rtlCol="0" anchor="ctr" anchorCtr="0">
            <a:noAutofit/>
          </a:bodyPr>
          <a:lstStyle/>
          <a:p>
            <a:pPr marL="0" indent="0"/>
            <a:r>
              <a:rPr lang="en-IN" altLang="en-GB"/>
              <a:t>Easy to Use</a:t>
            </a:r>
          </a:p>
        </p:txBody>
      </p:sp>
      <p:sp>
        <p:nvSpPr>
          <p:cNvPr id="503" name="Google Shape;503;p62"/>
          <p:cNvSpPr txBox="1">
            <a:spLocks noGrp="1"/>
          </p:cNvSpPr>
          <p:nvPr>
            <p:ph type="subTitle" idx="2"/>
          </p:nvPr>
        </p:nvSpPr>
        <p:spPr>
          <a:xfrm>
            <a:off x="6572327" y="2815453"/>
            <a:ext cx="3314800" cy="824800"/>
          </a:xfrm>
          <a:prstGeom prst="rect">
            <a:avLst/>
          </a:prstGeom>
        </p:spPr>
        <p:txBody>
          <a:bodyPr spcFirstLastPara="1" vert="horz" wrap="square" lIns="121900" tIns="121900" rIns="121900" bIns="121900" rtlCol="0" anchor="t" anchorCtr="0">
            <a:noAutofit/>
          </a:bodyPr>
          <a:lstStyle/>
          <a:p>
            <a:pPr marL="0" indent="0"/>
            <a:r>
              <a:rPr lang="en-IN" altLang="en-GB"/>
              <a:t>The buttons and pictures are </a:t>
            </a:r>
            <a:r>
              <a:rPr lang="en-IN" altLang="en-GB" b="1"/>
              <a:t>well placed </a:t>
            </a:r>
            <a:r>
              <a:rPr lang="en-IN" altLang="en-GB"/>
              <a:t>to be </a:t>
            </a:r>
            <a:r>
              <a:rPr lang="en-IN" altLang="en-GB" b="1"/>
              <a:t>easily understandable</a:t>
            </a:r>
            <a:r>
              <a:rPr lang="en-IN" altLang="en-GB"/>
              <a:t> by the customers</a:t>
            </a:r>
          </a:p>
        </p:txBody>
      </p:sp>
      <p:sp>
        <p:nvSpPr>
          <p:cNvPr id="504" name="Google Shape;504;p62"/>
          <p:cNvSpPr txBox="1">
            <a:spLocks noGrp="1"/>
          </p:cNvSpPr>
          <p:nvPr>
            <p:ph type="subTitle" idx="4"/>
          </p:nvPr>
        </p:nvSpPr>
        <p:spPr>
          <a:xfrm>
            <a:off x="2111260" y="2815453"/>
            <a:ext cx="3314800" cy="824800"/>
          </a:xfrm>
          <a:prstGeom prst="rect">
            <a:avLst/>
          </a:prstGeom>
        </p:spPr>
        <p:txBody>
          <a:bodyPr spcFirstLastPara="1" vert="horz" wrap="square" lIns="121900" tIns="121900" rIns="121900" bIns="121900" rtlCol="0" anchor="t" anchorCtr="0">
            <a:noAutofit/>
          </a:bodyPr>
          <a:lstStyle/>
          <a:p>
            <a:pPr marL="0" indent="0"/>
            <a:r>
              <a:rPr lang="en-IN" altLang="en-GB"/>
              <a:t>The website has a </a:t>
            </a:r>
            <a:r>
              <a:rPr lang="en-IN" altLang="en-GB" b="1"/>
              <a:t>simple </a:t>
            </a:r>
            <a:r>
              <a:rPr lang="en-IN" altLang="en-GB"/>
              <a:t>and </a:t>
            </a:r>
            <a:r>
              <a:rPr lang="en-IN" altLang="en-GB" b="1"/>
              <a:t>easy to understand design</a:t>
            </a:r>
          </a:p>
        </p:txBody>
      </p:sp>
      <p:sp>
        <p:nvSpPr>
          <p:cNvPr id="505" name="Google Shape;505;p62"/>
          <p:cNvSpPr txBox="1">
            <a:spLocks noGrp="1"/>
          </p:cNvSpPr>
          <p:nvPr>
            <p:ph type="subTitle" idx="5"/>
          </p:nvPr>
        </p:nvSpPr>
        <p:spPr>
          <a:xfrm>
            <a:off x="6572327" y="4773920"/>
            <a:ext cx="3314800" cy="476000"/>
          </a:xfrm>
          <a:prstGeom prst="rect">
            <a:avLst/>
          </a:prstGeom>
        </p:spPr>
        <p:txBody>
          <a:bodyPr spcFirstLastPara="1" vert="horz" wrap="square" lIns="121900" tIns="121900" rIns="121900" bIns="121900" rtlCol="0" anchor="ctr" anchorCtr="0">
            <a:noAutofit/>
          </a:bodyPr>
          <a:lstStyle/>
          <a:p>
            <a:pPr marL="0" indent="0"/>
            <a:r>
              <a:rPr lang="en-IN" altLang="en-GB"/>
              <a:t>Well Categorised</a:t>
            </a:r>
          </a:p>
        </p:txBody>
      </p:sp>
      <p:sp>
        <p:nvSpPr>
          <p:cNvPr id="506" name="Google Shape;506;p62"/>
          <p:cNvSpPr txBox="1">
            <a:spLocks noGrp="1"/>
          </p:cNvSpPr>
          <p:nvPr>
            <p:ph type="subTitle" idx="6"/>
          </p:nvPr>
        </p:nvSpPr>
        <p:spPr>
          <a:xfrm>
            <a:off x="6572327" y="5190153"/>
            <a:ext cx="3314800" cy="824800"/>
          </a:xfrm>
          <a:prstGeom prst="rect">
            <a:avLst/>
          </a:prstGeom>
        </p:spPr>
        <p:txBody>
          <a:bodyPr spcFirstLastPara="1" vert="horz" wrap="square" lIns="121900" tIns="121900" rIns="121900" bIns="121900" rtlCol="0" anchor="t" anchorCtr="0">
            <a:noAutofit/>
          </a:bodyPr>
          <a:lstStyle/>
          <a:p>
            <a:pPr marL="0" indent="0"/>
            <a:r>
              <a:rPr lang="en-IN" altLang="en-GB"/>
              <a:t>The products are put under a </a:t>
            </a:r>
            <a:r>
              <a:rPr lang="en-IN" altLang="en-GB" b="1"/>
              <a:t>rigid category</a:t>
            </a:r>
            <a:r>
              <a:rPr lang="en-IN" altLang="en-GB"/>
              <a:t> to be </a:t>
            </a:r>
            <a:r>
              <a:rPr lang="en-IN" altLang="en-GB" b="1"/>
              <a:t>understood easier.</a:t>
            </a:r>
          </a:p>
        </p:txBody>
      </p:sp>
      <p:sp>
        <p:nvSpPr>
          <p:cNvPr id="507" name="Google Shape;507;p62"/>
          <p:cNvSpPr txBox="1">
            <a:spLocks noGrp="1"/>
          </p:cNvSpPr>
          <p:nvPr>
            <p:ph type="subTitle" idx="7"/>
          </p:nvPr>
        </p:nvSpPr>
        <p:spPr>
          <a:xfrm>
            <a:off x="2111260" y="4678247"/>
            <a:ext cx="3314800" cy="476000"/>
          </a:xfrm>
          <a:prstGeom prst="rect">
            <a:avLst/>
          </a:prstGeom>
        </p:spPr>
        <p:txBody>
          <a:bodyPr spcFirstLastPara="1" vert="horz" wrap="square" lIns="121900" tIns="121900" rIns="121900" bIns="121900" rtlCol="0" anchor="ctr" anchorCtr="0">
            <a:noAutofit/>
          </a:bodyPr>
          <a:lstStyle/>
          <a:p>
            <a:pPr marL="0" indent="0"/>
            <a:r>
              <a:rPr lang="en-IN" altLang="en-GB"/>
              <a:t>Minimal</a:t>
            </a:r>
          </a:p>
        </p:txBody>
      </p:sp>
      <p:sp>
        <p:nvSpPr>
          <p:cNvPr id="508" name="Google Shape;508;p62"/>
          <p:cNvSpPr txBox="1">
            <a:spLocks noGrp="1"/>
          </p:cNvSpPr>
          <p:nvPr>
            <p:ph type="subTitle" idx="8"/>
          </p:nvPr>
        </p:nvSpPr>
        <p:spPr>
          <a:xfrm>
            <a:off x="2111327" y="4992033"/>
            <a:ext cx="3314800" cy="824800"/>
          </a:xfrm>
          <a:prstGeom prst="rect">
            <a:avLst/>
          </a:prstGeom>
        </p:spPr>
        <p:txBody>
          <a:bodyPr spcFirstLastPara="1" vert="horz" wrap="square" lIns="121900" tIns="121900" rIns="121900" bIns="121900" rtlCol="0" anchor="t" anchorCtr="0">
            <a:noAutofit/>
          </a:bodyPr>
          <a:lstStyle/>
          <a:p>
            <a:pPr marL="0" indent="0"/>
            <a:r>
              <a:rPr lang="en-IN" altLang="en-GB"/>
              <a:t>The minimal design is used to apply a </a:t>
            </a:r>
            <a:r>
              <a:rPr lang="en-IN" altLang="en-GB" b="1"/>
              <a:t>classy</a:t>
            </a:r>
            <a:r>
              <a:rPr lang="en-IN" altLang="en-GB"/>
              <a:t> and </a:t>
            </a:r>
            <a:r>
              <a:rPr lang="en-IN" altLang="en-GB" b="1"/>
              <a:t>luxurious</a:t>
            </a:r>
            <a:r>
              <a:rPr lang="en-IN" altLang="en-GB"/>
              <a:t> feel to the user</a:t>
            </a:r>
          </a:p>
        </p:txBody>
      </p:sp>
      <p:sp>
        <p:nvSpPr>
          <p:cNvPr id="509" name="Google Shape;509;p62"/>
          <p:cNvSpPr txBox="1">
            <a:spLocks noGrp="1"/>
          </p:cNvSpPr>
          <p:nvPr>
            <p:ph type="title" idx="9"/>
          </p:nvPr>
        </p:nvSpPr>
        <p:spPr>
          <a:xfrm>
            <a:off x="3075860" y="1546771"/>
            <a:ext cx="1385600" cy="890000"/>
          </a:xfrm>
          <a:prstGeom prst="rect">
            <a:avLst/>
          </a:prstGeom>
        </p:spPr>
        <p:txBody>
          <a:bodyPr spcFirstLastPara="1" vert="horz" wrap="square" lIns="121900" tIns="121900" rIns="121900" bIns="121900" rtlCol="0" anchor="ctr" anchorCtr="0">
            <a:noAutofit/>
          </a:bodyPr>
          <a:lstStyle/>
          <a:p>
            <a:r>
              <a:rPr lang="en-GB"/>
              <a:t>01</a:t>
            </a:r>
          </a:p>
        </p:txBody>
      </p:sp>
      <p:sp>
        <p:nvSpPr>
          <p:cNvPr id="510" name="Google Shape;510;p62"/>
          <p:cNvSpPr txBox="1">
            <a:spLocks noGrp="1"/>
          </p:cNvSpPr>
          <p:nvPr>
            <p:ph type="title" idx="13"/>
          </p:nvPr>
        </p:nvSpPr>
        <p:spPr>
          <a:xfrm>
            <a:off x="7536927" y="1546771"/>
            <a:ext cx="1385600" cy="890000"/>
          </a:xfrm>
          <a:prstGeom prst="rect">
            <a:avLst/>
          </a:prstGeom>
        </p:spPr>
        <p:txBody>
          <a:bodyPr spcFirstLastPara="1" vert="horz" wrap="square" lIns="121900" tIns="121900" rIns="121900" bIns="121900" rtlCol="0" anchor="ctr" anchorCtr="0">
            <a:noAutofit/>
          </a:bodyPr>
          <a:lstStyle/>
          <a:p>
            <a:r>
              <a:rPr lang="en-GB"/>
              <a:t>02</a:t>
            </a:r>
          </a:p>
        </p:txBody>
      </p:sp>
      <p:sp>
        <p:nvSpPr>
          <p:cNvPr id="511" name="Google Shape;511;p62"/>
          <p:cNvSpPr txBox="1">
            <a:spLocks noGrp="1"/>
          </p:cNvSpPr>
          <p:nvPr>
            <p:ph type="title" idx="14"/>
          </p:nvPr>
        </p:nvSpPr>
        <p:spPr>
          <a:xfrm>
            <a:off x="3075927" y="3918971"/>
            <a:ext cx="1385600" cy="890000"/>
          </a:xfrm>
          <a:prstGeom prst="rect">
            <a:avLst/>
          </a:prstGeom>
        </p:spPr>
        <p:txBody>
          <a:bodyPr spcFirstLastPara="1" vert="horz" wrap="square" lIns="121900" tIns="121900" rIns="121900" bIns="121900" rtlCol="0" anchor="ctr" anchorCtr="0">
            <a:noAutofit/>
          </a:bodyPr>
          <a:lstStyle/>
          <a:p>
            <a:r>
              <a:rPr lang="en-GB"/>
              <a:t>03</a:t>
            </a:r>
          </a:p>
        </p:txBody>
      </p:sp>
      <p:sp>
        <p:nvSpPr>
          <p:cNvPr id="512" name="Google Shape;512;p62"/>
          <p:cNvSpPr txBox="1">
            <a:spLocks noGrp="1"/>
          </p:cNvSpPr>
          <p:nvPr>
            <p:ph type="title" idx="15"/>
          </p:nvPr>
        </p:nvSpPr>
        <p:spPr>
          <a:xfrm>
            <a:off x="7536927" y="3918971"/>
            <a:ext cx="1385600" cy="890000"/>
          </a:xfrm>
          <a:prstGeom prst="rect">
            <a:avLst/>
          </a:prstGeom>
        </p:spPr>
        <p:txBody>
          <a:bodyPr spcFirstLastPara="1" vert="horz" wrap="square" lIns="121900" tIns="121900" rIns="121900" bIns="121900" rtlCol="0" anchor="ctr" anchorCtr="0">
            <a:noAutofit/>
          </a:bodyPr>
          <a:lstStyle/>
          <a:p>
            <a:r>
              <a:rPr lang="en-GB"/>
              <a:t>04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3982773" y="3333704"/>
            <a:ext cx="5764000" cy="663600"/>
          </a:xfrm>
          <a:prstGeom prst="rect">
            <a:avLst/>
          </a:prstGeom>
        </p:spPr>
        <p:txBody>
          <a:bodyPr spcFirstLastPara="1" vert="horz" wrap="square" lIns="121900" tIns="121900" rIns="121900" bIns="121900" rtlCol="0" anchor="t" anchorCtr="0">
            <a:noAutofit/>
          </a:bodyPr>
          <a:lstStyle/>
          <a:p>
            <a:r>
              <a:rPr lang="en-GB" sz="5867" b="1">
                <a:latin typeface="Niagara Solid" panose="04020502070702020202" charset="0"/>
                <a:cs typeface="Niagara Solid" panose="04020502070702020202" charset="0"/>
              </a:rPr>
              <a:t>—</a:t>
            </a:r>
            <a:r>
              <a:rPr lang="en-IN" altLang="en-GB" sz="5867">
                <a:latin typeface="Niagara Solid" panose="04020502070702020202" charset="0"/>
                <a:cs typeface="Niagara Solid" panose="04020502070702020202" charset="0"/>
              </a:rPr>
              <a:t> Nike</a:t>
            </a:r>
          </a:p>
        </p:txBody>
      </p:sp>
      <p:sp>
        <p:nvSpPr>
          <p:cNvPr id="541" name="Google Shape;541;p64"/>
          <p:cNvSpPr txBox="1">
            <a:spLocks noGrp="1"/>
          </p:cNvSpPr>
          <p:nvPr>
            <p:ph type="subTitle" idx="1"/>
          </p:nvPr>
        </p:nvSpPr>
        <p:spPr>
          <a:xfrm>
            <a:off x="2350520" y="1893371"/>
            <a:ext cx="7277600" cy="1329600"/>
          </a:xfrm>
          <a:prstGeom prst="rect">
            <a:avLst/>
          </a:prstGeom>
        </p:spPr>
        <p:txBody>
          <a:bodyPr spcFirstLastPara="1" vert="horz" wrap="square" lIns="121900" tIns="121900" rIns="121900" bIns="121900" rtlCol="0" anchor="t" anchorCtr="0">
            <a:noAutofit/>
          </a:bodyPr>
          <a:lstStyle/>
          <a:p>
            <a:pPr marL="0" indent="0">
              <a:spcAft>
                <a:spcPts val="1600"/>
              </a:spcAft>
            </a:pPr>
            <a:r>
              <a:rPr lang="en-IN" altLang="en-GB" sz="11733">
                <a:solidFill>
                  <a:schemeClr val="dk1"/>
                </a:solidFill>
                <a:latin typeface="Niagara Solid" panose="04020502070702020202" charset="0"/>
                <a:ea typeface="Vidaloka" panose="02000504000000020004"/>
                <a:cs typeface="Niagara Solid" panose="04020502070702020202" charset="0"/>
              </a:rPr>
              <a:t>“Just Do It.”</a:t>
            </a:r>
            <a:endParaRPr lang="en-IN" altLang="en-GB" sz="11733" b="1">
              <a:solidFill>
                <a:schemeClr val="dk1"/>
              </a:solidFill>
              <a:latin typeface="Niagara Solid" panose="04020502070702020202" charset="0"/>
              <a:ea typeface="Vidaloka" panose="02000504000000020004"/>
              <a:cs typeface="Niagara Solid" panose="0402050207070202020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9607" y="836507"/>
            <a:ext cx="11787293" cy="54389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59460" y="306494"/>
            <a:ext cx="10500360" cy="763693"/>
          </a:xfrm>
          <a:prstGeom prst="rect">
            <a:avLst/>
          </a:prstGeom>
        </p:spPr>
        <p:txBody>
          <a:bodyPr spcFirstLastPara="1" vert="horz" wrap="square" lIns="121900" tIns="121900" rIns="121900" bIns="121900" rtlCol="0" anchor="t" anchorCtr="0">
            <a:noAutofit/>
          </a:bodyPr>
          <a:lstStyle/>
          <a:p>
            <a:r>
              <a:rPr lang="en-US" altLang="en-US">
                <a:sym typeface="+mn-ea"/>
              </a:rPr>
              <a:t>Page: Checkout – Size &amp; Payment Selection</a:t>
            </a:r>
            <a:endParaRPr lang="en-IN" altLang="en-GB"/>
          </a:p>
        </p:txBody>
      </p:sp>
      <p:sp>
        <p:nvSpPr>
          <p:cNvPr id="495" name="Google Shape;495;p61"/>
          <p:cNvSpPr txBox="1">
            <a:spLocks noGrp="1"/>
          </p:cNvSpPr>
          <p:nvPr>
            <p:ph type="body" idx="1"/>
          </p:nvPr>
        </p:nvSpPr>
        <p:spPr>
          <a:xfrm>
            <a:off x="911013" y="933873"/>
            <a:ext cx="10290387" cy="5059680"/>
          </a:xfrm>
          <a:prstGeom prst="rect">
            <a:avLst/>
          </a:prstGeom>
        </p:spPr>
        <p:txBody>
          <a:bodyPr spcFirstLastPara="1" vert="horz" wrap="square" lIns="121900" tIns="121900" rIns="121900" bIns="121900" rtlCol="0" anchor="t" anchorCtr="0">
            <a:noAutofit/>
          </a:bodyPr>
          <a:lstStyle/>
          <a:p>
            <a:pPr marL="0" indent="0">
              <a:buSzPts val="1100"/>
              <a:buNone/>
            </a:pPr>
            <a:r>
              <a:rPr lang="en-US" altLang="en-US" sz="1867" b="1">
                <a:solidFill>
                  <a:schemeClr val="dk1"/>
                </a:solidFill>
              </a:rPr>
              <a:t>Purpose:</a:t>
            </a:r>
          </a:p>
          <a:p>
            <a:pPr marL="0" indent="0">
              <a:lnSpc>
                <a:spcPct val="10000"/>
              </a:lnSpc>
              <a:buSzPts val="1100"/>
              <a:buNone/>
            </a:pPr>
            <a:endParaRPr lang="en-US" altLang="en-US" sz="1867" b="1">
              <a:solidFill>
                <a:schemeClr val="dk1"/>
              </a:solidFill>
            </a:endParaRPr>
          </a:p>
          <a:p>
            <a:pPr marL="0" indent="0">
              <a:buSzPts val="1100"/>
              <a:buNone/>
            </a:pPr>
            <a:r>
              <a:rPr lang="en-US" altLang="en-US">
                <a:solidFill>
                  <a:schemeClr val="dk1"/>
                </a:solidFill>
              </a:rPr>
              <a:t>This streamlined checkout page ensures a seamless transition from product selection to secure payment, designed to minimize friction and maximize conversions for your footwear/apparel business.</a:t>
            </a:r>
          </a:p>
          <a:p>
            <a:pPr marL="0" indent="0">
              <a:buSzPts val="1100"/>
              <a:buNone/>
            </a:pPr>
            <a:endParaRPr lang="en-US" altLang="en-US">
              <a:solidFill>
                <a:schemeClr val="dk1"/>
              </a:solidFill>
            </a:endParaRPr>
          </a:p>
          <a:p>
            <a:pPr marL="0">
              <a:buSzPts val="1100"/>
              <a:buNone/>
            </a:pPr>
            <a:r>
              <a:rPr lang="en-US" altLang="en-US" sz="1867" b="1">
                <a:solidFill>
                  <a:schemeClr val="dk1"/>
                </a:solidFill>
              </a:rPr>
              <a:t>Key Sections &amp; Features:</a:t>
            </a:r>
          </a:p>
          <a:p>
            <a:pPr marL="228594" indent="-228594">
              <a:buSzPts val="1100"/>
              <a:buFont typeface="Arial" panose="020B0604020202020204" pitchFamily="34" charset="0"/>
              <a:buChar char="•"/>
            </a:pPr>
            <a:r>
              <a:rPr lang="en-US" altLang="en-US">
                <a:solidFill>
                  <a:schemeClr val="dk1"/>
                </a:solidFill>
              </a:rPr>
              <a:t>User-Friendly Navigation:</a:t>
            </a:r>
          </a:p>
          <a:p>
            <a:pPr marL="228594" indent="-228594">
              <a:buSzPts val="1100"/>
              <a:buFont typeface="Arial" panose="020B0604020202020204" pitchFamily="34" charset="0"/>
              <a:buChar char="•"/>
            </a:pPr>
            <a:r>
              <a:rPr lang="en-US" altLang="en-US">
                <a:solidFill>
                  <a:schemeClr val="dk1"/>
                </a:solidFill>
              </a:rPr>
              <a:t>"Back" Button: Allows customers to easily return to product details if adjustments are needed.</a:t>
            </a:r>
          </a:p>
          <a:p>
            <a:pPr marL="228594" indent="-228594">
              <a:buSzPts val="1100"/>
              <a:buFont typeface="Arial" panose="020B0604020202020204" pitchFamily="34" charset="0"/>
              <a:buChar char="•"/>
            </a:pPr>
            <a:endParaRPr lang="en-US" altLang="en-US">
              <a:solidFill>
                <a:schemeClr val="dk1"/>
              </a:solidFill>
            </a:endParaRPr>
          </a:p>
          <a:p>
            <a:pPr marL="0" indent="0">
              <a:buSzPts val="1100"/>
              <a:buNone/>
            </a:pPr>
            <a:r>
              <a:rPr lang="en-US" altLang="en-US" sz="1600" b="1">
                <a:solidFill>
                  <a:schemeClr val="dk1"/>
                </a:solidFill>
              </a:rPr>
              <a:t>Size Selection (Tailored for Clarity):</a:t>
            </a:r>
          </a:p>
          <a:p>
            <a:pPr marL="228594" indent="-228594">
              <a:buSzPts val="1100"/>
              <a:buFont typeface="Arial" panose="020B0604020202020204" pitchFamily="34" charset="0"/>
              <a:buChar char="•"/>
            </a:pPr>
            <a:r>
              <a:rPr lang="en-US" altLang="en-US">
                <a:solidFill>
                  <a:schemeClr val="dk1"/>
                </a:solidFill>
              </a:rPr>
              <a:t>UK/EU Sizing: Clearly labeled checkboxes for UK sizes (6–7.5) with EU conversions included to reduce confusion for international shoppers.</a:t>
            </a:r>
          </a:p>
          <a:p>
            <a:pPr marL="228594" indent="-228594">
              <a:buSzPts val="1100"/>
              <a:buFont typeface="Arial" panose="020B0604020202020204" pitchFamily="34" charset="0"/>
              <a:buChar char="•"/>
            </a:pPr>
            <a:r>
              <a:rPr lang="en-US" altLang="en-US">
                <a:solidFill>
                  <a:schemeClr val="dk1"/>
                </a:solidFill>
              </a:rPr>
              <a:t>Intuitive UI: Radio-button-style selection for effortless interaction.</a:t>
            </a:r>
          </a:p>
          <a:p>
            <a:pPr marL="228594" indent="-228594">
              <a:buSzPts val="1100"/>
              <a:buFont typeface="Arial" panose="020B0604020202020204" pitchFamily="34" charset="0"/>
              <a:buChar char="•"/>
            </a:pPr>
            <a:endParaRPr lang="en-US" altLang="en-US">
              <a:solidFill>
                <a:schemeClr val="dk1"/>
              </a:solidFill>
            </a:endParaRPr>
          </a:p>
          <a:p>
            <a:pPr marL="0" indent="0">
              <a:buSzPts val="1100"/>
              <a:buNone/>
            </a:pPr>
            <a:r>
              <a:rPr lang="en-US" altLang="en-US" sz="1600" b="1">
                <a:solidFill>
                  <a:schemeClr val="dk1"/>
                </a:solidFill>
              </a:rPr>
              <a:t>Secure Payment Integration:</a:t>
            </a:r>
          </a:p>
          <a:p>
            <a:pPr marL="228594" indent="-228594">
              <a:buSzPts val="1100"/>
              <a:buFont typeface="Arial" panose="020B0604020202020204" pitchFamily="34" charset="0"/>
              <a:buChar char="•"/>
            </a:pPr>
            <a:r>
              <a:rPr lang="en-US" altLang="en-US">
                <a:solidFill>
                  <a:schemeClr val="dk1"/>
                </a:solidFill>
              </a:rPr>
              <a:t>Card Details: Fields for 16-digit card numbers, expiry date (dd-mm-yyyy format), and CVV/CVC ensure compliance with global payment standards.</a:t>
            </a:r>
          </a:p>
          <a:p>
            <a:pPr marL="228594" indent="-228594">
              <a:buSzPts val="1100"/>
              <a:buFont typeface="Arial" panose="020B0604020202020204" pitchFamily="34" charset="0"/>
              <a:buChar char="•"/>
            </a:pPr>
            <a:r>
              <a:rPr lang="en-US" altLang="en-US">
                <a:solidFill>
                  <a:schemeClr val="dk1"/>
                </a:solidFill>
              </a:rPr>
              <a:t>Trust Signals: Explicit labels (e.g., "3 digits on back") guide users to input data correctly, reducing errors.</a:t>
            </a:r>
          </a:p>
          <a:p>
            <a:pPr marL="228594" indent="-228594">
              <a:buSzPts val="1100"/>
              <a:buFont typeface="Arial" panose="020B0604020202020204" pitchFamily="34" charset="0"/>
              <a:buChar char="•"/>
            </a:pPr>
            <a:r>
              <a:rPr lang="en-US" altLang="en-US">
                <a:solidFill>
                  <a:schemeClr val="dk1"/>
                </a:solidFill>
              </a:rPr>
              <a:t>Submit Button: Prominent call-to-action to finalize purchases with confidence.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59460" y="497840"/>
            <a:ext cx="10500360" cy="763693"/>
          </a:xfrm>
          <a:prstGeom prst="rect">
            <a:avLst/>
          </a:prstGeom>
        </p:spPr>
        <p:txBody>
          <a:bodyPr spcFirstLastPara="1" vert="horz" wrap="square" lIns="121900" tIns="121900" rIns="121900" bIns="121900" rtlCol="0" anchor="t" anchorCtr="0">
            <a:noAutofit/>
          </a:bodyPr>
          <a:lstStyle/>
          <a:p>
            <a:r>
              <a:rPr lang="en-IN" altLang="en-US">
                <a:sym typeface="+mn-ea"/>
              </a:rPr>
              <a:t>JavaScript</a:t>
            </a:r>
          </a:p>
        </p:txBody>
      </p:sp>
      <p:sp>
        <p:nvSpPr>
          <p:cNvPr id="495" name="Google Shape;495;p61"/>
          <p:cNvSpPr txBox="1">
            <a:spLocks noGrp="1"/>
          </p:cNvSpPr>
          <p:nvPr>
            <p:ph type="body" idx="1"/>
          </p:nvPr>
        </p:nvSpPr>
        <p:spPr>
          <a:xfrm>
            <a:off x="911013" y="1220893"/>
            <a:ext cx="10290387" cy="5059680"/>
          </a:xfrm>
          <a:prstGeom prst="rect">
            <a:avLst/>
          </a:prstGeom>
        </p:spPr>
        <p:txBody>
          <a:bodyPr spcFirstLastPara="1" vert="horz" wrap="square" lIns="121900" tIns="121900" rIns="121900" bIns="121900" rtlCol="0" anchor="t" anchorCtr="0">
            <a:noAutofit/>
          </a:bodyPr>
          <a:lstStyle/>
          <a:p>
            <a:pPr marL="0" indent="0">
              <a:buSzPts val="1100"/>
              <a:buNone/>
            </a:pPr>
            <a:r>
              <a:rPr lang="en-US" altLang="en-US" sz="2133" b="1">
                <a:solidFill>
                  <a:schemeClr val="dk1"/>
                </a:solidFill>
              </a:rPr>
              <a:t>Purpose:</a:t>
            </a:r>
          </a:p>
          <a:p>
            <a:pPr marL="0" indent="0">
              <a:lnSpc>
                <a:spcPct val="10000"/>
              </a:lnSpc>
              <a:buSzPts val="1100"/>
              <a:buNone/>
            </a:pPr>
            <a:endParaRPr lang="en-US" altLang="en-US" sz="2133" b="1">
              <a:solidFill>
                <a:schemeClr val="dk1"/>
              </a:solidFill>
            </a:endParaRPr>
          </a:p>
          <a:p>
            <a:pPr marL="0" indent="0">
              <a:buSzPts val="1100"/>
              <a:buNone/>
            </a:pPr>
            <a:r>
              <a:rPr lang="en-IN" altLang="en-US" sz="1600">
                <a:solidFill>
                  <a:schemeClr val="dk1"/>
                </a:solidFill>
              </a:rPr>
              <a:t>Only  one page is created for the buy section for every product, instead of creating pages for each and every product, wasting time and space.</a:t>
            </a:r>
          </a:p>
          <a:p>
            <a:pPr marL="0" indent="0">
              <a:buSzPts val="1100"/>
              <a:buNone/>
            </a:pPr>
            <a:endParaRPr lang="en-US" altLang="en-US" sz="1600">
              <a:solidFill>
                <a:schemeClr val="dk1"/>
              </a:solidFill>
            </a:endParaRPr>
          </a:p>
          <a:p>
            <a:pPr marL="0">
              <a:buSzPts val="1100"/>
              <a:buNone/>
            </a:pPr>
            <a:r>
              <a:rPr lang="en-IN" altLang="en-US" sz="2133" b="1">
                <a:solidFill>
                  <a:schemeClr val="dk1"/>
                </a:solidFill>
              </a:rPr>
              <a:t>How it Works</a:t>
            </a:r>
            <a:r>
              <a:rPr lang="en-US" altLang="en-US" sz="2133" b="1">
                <a:solidFill>
                  <a:schemeClr val="dk1"/>
                </a:solidFill>
              </a:rPr>
              <a:t>:</a:t>
            </a:r>
          </a:p>
          <a:p>
            <a:pPr marL="228594" indent="-228594">
              <a:buSzPts val="1100"/>
              <a:buFont typeface="Arial" panose="020B0604020202020204" pitchFamily="34" charset="0"/>
              <a:buChar char="•"/>
            </a:pPr>
            <a:r>
              <a:rPr lang="en-IN" altLang="en-US" sz="1600">
                <a:solidFill>
                  <a:schemeClr val="dk1"/>
                </a:solidFill>
              </a:rPr>
              <a:t>The link from main page sends a variable with the name of the image file as its value</a:t>
            </a:r>
          </a:p>
          <a:p>
            <a:pPr marL="228594" indent="-228594">
              <a:buSzPts val="1100"/>
              <a:buFont typeface="Arial" panose="020B0604020202020204" pitchFamily="34" charset="0"/>
              <a:buChar char="•"/>
            </a:pPr>
            <a:r>
              <a:rPr lang="en-IN" altLang="en-US" sz="1600">
                <a:solidFill>
                  <a:schemeClr val="dk1"/>
                </a:solidFill>
              </a:rPr>
              <a:t>The buy page accepts the variable and searches the repository for the image with the file name as the variable value</a:t>
            </a:r>
          </a:p>
          <a:p>
            <a:pPr marL="228594" indent="-228594">
              <a:buSzPts val="1100"/>
              <a:buFont typeface="Arial" panose="020B0604020202020204" pitchFamily="34" charset="0"/>
              <a:buChar char="•"/>
            </a:pPr>
            <a:r>
              <a:rPr lang="en-IN" altLang="en-US" sz="1600">
                <a:solidFill>
                  <a:schemeClr val="dk1"/>
                </a:solidFill>
              </a:rPr>
              <a:t>That image is then displayed as the preview for the buy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ubTitle" idx="1"/>
          </p:nvPr>
        </p:nvSpPr>
        <p:spPr>
          <a:xfrm>
            <a:off x="3531200" y="1892993"/>
            <a:ext cx="5129600" cy="3173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IN">
                <a:solidFill>
                  <a:schemeClr val="dk1"/>
                </a:solidFill>
              </a:rPr>
              <a:t>The image acts as a preview for the user to make sure that he/she is buying the correct product. The image allows zoom over hover.</a:t>
            </a:r>
            <a:endParaRPr>
              <a:solidFill>
                <a:schemeClr val="dk1"/>
              </a:solidFill>
            </a:endParaRPr>
          </a:p>
          <a:p>
            <a:pPr marL="609585" indent="-423323"/>
            <a:r>
              <a:rPr lang="en-IN">
                <a:solidFill>
                  <a:schemeClr val="dk1"/>
                </a:solidFill>
              </a:rPr>
              <a:t>The image acts as a preview</a:t>
            </a:r>
          </a:p>
          <a:p>
            <a:pPr marL="609585" indent="-423323"/>
            <a:r>
              <a:rPr lang="en-IN">
                <a:solidFill>
                  <a:schemeClr val="dk1"/>
                </a:solidFill>
              </a:rPr>
              <a:t>The image zooms when hovered over it</a:t>
            </a:r>
          </a:p>
          <a:p>
            <a:pPr marL="609585" indent="-423323"/>
            <a:r>
              <a:rPr lang="en-IN">
                <a:solidFill>
                  <a:schemeClr val="dk1"/>
                </a:solidFill>
              </a:rPr>
              <a:t>This enables the customer to truly see the beauty of our products</a:t>
            </a:r>
            <a:endParaRPr>
              <a:solidFill>
                <a:schemeClr val="dk1"/>
              </a:solidFill>
            </a:endParaRPr>
          </a:p>
          <a:p>
            <a:pPr marL="0" indent="0">
              <a:spcBef>
                <a:spcPts val="1333"/>
              </a:spcBef>
              <a:spcAft>
                <a:spcPts val="1333"/>
              </a:spcAft>
              <a:buClr>
                <a:schemeClr val="dk1"/>
              </a:buClr>
              <a:buSzPts val="1100"/>
              <a:buNone/>
            </a:pPr>
            <a:r>
              <a:rPr lang="en-GB">
                <a:solidFill>
                  <a:schemeClr val="dk1"/>
                </a:solidFill>
              </a:rPr>
              <a:t>And the most important thing: the </a:t>
            </a:r>
            <a:r>
              <a:rPr lang="en-IN" altLang="en-GB">
                <a:solidFill>
                  <a:schemeClr val="dk1"/>
                </a:solidFill>
              </a:rPr>
              <a:t>customer</a:t>
            </a:r>
            <a:r>
              <a:rPr lang="en-GB">
                <a:solidFill>
                  <a:schemeClr val="dk1"/>
                </a:solidFill>
              </a:rPr>
              <a:t> won’t miss the </a:t>
            </a:r>
            <a:r>
              <a:rPr lang="en-IN" altLang="en-GB">
                <a:solidFill>
                  <a:schemeClr val="dk1"/>
                </a:solidFill>
              </a:rPr>
              <a:t>minute details</a:t>
            </a:r>
            <a:r>
              <a:rPr lang="en-GB">
                <a:solidFill>
                  <a:schemeClr val="dk1"/>
                </a:solidFill>
              </a:rPr>
              <a:t> of </a:t>
            </a:r>
            <a:r>
              <a:rPr lang="en-IN" altLang="en-GB">
                <a:solidFill>
                  <a:schemeClr val="dk1"/>
                </a:solidFill>
              </a:rPr>
              <a:t>our carefully designed product</a:t>
            </a:r>
            <a:r>
              <a:rPr lang="en-GB">
                <a:solidFill>
                  <a:schemeClr val="dk1"/>
                </a:solidFill>
              </a:rPr>
              <a:t>.</a:t>
            </a:r>
          </a:p>
        </p:txBody>
      </p:sp>
      <p:sp>
        <p:nvSpPr>
          <p:cNvPr id="560" name="Google Shape;560;p67"/>
          <p:cNvSpPr txBox="1">
            <a:spLocks noGrp="1"/>
          </p:cNvSpPr>
          <p:nvPr>
            <p:ph type="title"/>
          </p:nvPr>
        </p:nvSpPr>
        <p:spPr>
          <a:xfrm>
            <a:off x="2309400" y="593367"/>
            <a:ext cx="7573200" cy="763600"/>
          </a:xfrm>
          <a:prstGeom prst="rect">
            <a:avLst/>
          </a:prstGeom>
        </p:spPr>
        <p:txBody>
          <a:bodyPr spcFirstLastPara="1" vert="horz" wrap="square" lIns="121900" tIns="121900" rIns="121900" bIns="121900" rtlCol="0" anchor="t" anchorCtr="0">
            <a:noAutofit/>
          </a:bodyPr>
          <a:lstStyle/>
          <a:p>
            <a:r>
              <a:rPr lang="en-IN" altLang="en-GB"/>
              <a:t>The Preview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1000"/>
                                        <p:tgtEl>
                                          <p:spTgt spid="55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60"/>
                                        </p:tgtEl>
                                        <p:attrNameLst>
                                          <p:attrName>style.visibility</p:attrName>
                                        </p:attrNameLst>
                                      </p:cBhvr>
                                      <p:to>
                                        <p:strVal val="visible"/>
                                      </p:to>
                                    </p:set>
                                    <p:anim calcmode="lin" valueType="num">
                                      <p:cBhvr additive="base">
                                        <p:cTn id="10" dur="1000"/>
                                        <p:tgtEl>
                                          <p:spTgt spid="5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1" name="Google Shape;541;p64"/>
          <p:cNvSpPr txBox="1">
            <a:spLocks noGrp="1"/>
          </p:cNvSpPr>
          <p:nvPr>
            <p:ph type="subTitle" idx="1"/>
          </p:nvPr>
        </p:nvSpPr>
        <p:spPr>
          <a:xfrm>
            <a:off x="2160020" y="1895911"/>
            <a:ext cx="7277600" cy="1329600"/>
          </a:xfrm>
          <a:prstGeom prst="rect">
            <a:avLst/>
          </a:prstGeom>
        </p:spPr>
        <p:txBody>
          <a:bodyPr spcFirstLastPara="1" vert="horz" wrap="square" lIns="121900" tIns="121900" rIns="121900" bIns="121900" rtlCol="0" anchor="t" anchorCtr="0">
            <a:noAutofit/>
          </a:bodyPr>
          <a:lstStyle/>
          <a:p>
            <a:pPr marL="0" indent="0">
              <a:spcAft>
                <a:spcPts val="1600"/>
              </a:spcAft>
            </a:pPr>
            <a:r>
              <a:rPr lang="en-IN" altLang="en-GB" sz="11733">
                <a:solidFill>
                  <a:schemeClr val="dk1"/>
                </a:solidFill>
                <a:latin typeface="Niagara Solid" panose="04020502070702020202" charset="0"/>
                <a:ea typeface="Vidaloka" panose="02000504000000020004"/>
                <a:cs typeface="Niagara Solid" panose="04020502070702020202" charset="0"/>
              </a:rPr>
              <a:t>The End.</a:t>
            </a:r>
            <a:endParaRPr lang="en-IN" altLang="en-GB" sz="11733" b="1">
              <a:solidFill>
                <a:schemeClr val="dk1"/>
              </a:solidFill>
              <a:latin typeface="Niagara Solid" panose="04020502070702020202" charset="0"/>
              <a:ea typeface="Vidaloka" panose="02000504000000020004"/>
              <a:cs typeface="Niagara Solid" panose="0402050207070202020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163C60A-E43F-70A8-8988-80FD03CB9475}"/>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E1BA7AC1-071F-75AC-6E92-F39D99FBA13E}"/>
              </a:ext>
            </a:extLst>
          </p:cNvPr>
          <p:cNvSpPr>
            <a:spLocks noChangeArrowheads="1"/>
          </p:cNvSpPr>
          <p:nvPr/>
        </p:nvSpPr>
        <p:spPr bwMode="auto">
          <a:xfrm>
            <a:off x="467141" y="711563"/>
            <a:ext cx="1162878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top navigation bar is designed to stay fixed at the top of the page using </a:t>
            </a:r>
            <a:r>
              <a:rPr kumimoji="0" lang="en-US" altLang="en-US" sz="2000" b="0" i="0" u="none" strike="noStrike" cap="none" normalizeH="0" baseline="0" dirty="0">
                <a:ln>
                  <a:noFill/>
                </a:ln>
                <a:solidFill>
                  <a:schemeClr val="tx1"/>
                </a:solidFill>
                <a:effectLst/>
                <a:latin typeface="Arial Unicode MS"/>
              </a:rPr>
              <a:t>position: fixed</a:t>
            </a:r>
            <a:r>
              <a:rPr kumimoji="0" lang="en-US" altLang="en-US" sz="2000" b="0" i="0" u="none" strike="noStrike" cap="none" normalizeH="0" baseline="0" dirty="0">
                <a:ln>
                  <a:noFill/>
                </a:ln>
                <a:solidFill>
                  <a:schemeClr val="tx1"/>
                </a:solidFill>
                <a:effectLst/>
              </a:rPr>
              <a:t>, ensuring that it remains visible even while scrolling. On the left side, it features a logo image (</a:t>
            </a:r>
            <a:r>
              <a:rPr kumimoji="0" lang="en-US" altLang="en-US" sz="2000" b="0" i="0" u="none" strike="noStrike" cap="none" normalizeH="0" baseline="0" dirty="0">
                <a:ln>
                  <a:noFill/>
                </a:ln>
                <a:solidFill>
                  <a:schemeClr val="tx1"/>
                </a:solidFill>
                <a:effectLst/>
                <a:latin typeface="Arial Unicode MS"/>
              </a:rPr>
              <a:t>aep2.jpg</a:t>
            </a:r>
            <a:r>
              <a:rPr kumimoji="0" lang="en-US" altLang="en-US" sz="2000" b="0" i="0" u="none" strike="noStrike" cap="none" normalizeH="0" baseline="0" dirty="0">
                <a:ln>
                  <a:noFill/>
                </a:ln>
                <a:solidFill>
                  <a:schemeClr val="tx1"/>
                </a:solidFill>
                <a:effectLst/>
              </a:rPr>
              <a:t>), and on the right side, it displays a horizontal menu with navigation links. These links are styled using </a:t>
            </a:r>
            <a:r>
              <a:rPr kumimoji="0" lang="en-US" altLang="en-US" sz="2000" b="0" i="0" u="none" strike="noStrike" cap="none" normalizeH="0" baseline="0" dirty="0">
                <a:ln>
                  <a:noFill/>
                </a:ln>
                <a:solidFill>
                  <a:schemeClr val="tx1"/>
                </a:solidFill>
                <a:effectLst/>
                <a:latin typeface="Arial Unicode MS"/>
              </a:rPr>
              <a:t>display: flex</a:t>
            </a:r>
            <a:r>
              <a:rPr kumimoji="0" lang="en-US" altLang="en-US" sz="2000" b="0" i="0" u="none" strike="noStrike" cap="none" normalizeH="0" baseline="0" dirty="0">
                <a:ln>
                  <a:noFill/>
                </a:ln>
                <a:solidFill>
                  <a:schemeClr val="tx1"/>
                </a:solidFill>
                <a:effectLst/>
              </a:rPr>
              <a:t> with a gap of 25px for proper spacing, and they are given a white color that changes to a soft pinkish shade (</a:t>
            </a:r>
            <a:r>
              <a:rPr kumimoji="0" lang="en-US" altLang="en-US" sz="2000" b="0" i="0" u="none" strike="noStrike" cap="none" normalizeH="0" baseline="0" dirty="0">
                <a:ln>
                  <a:noFill/>
                </a:ln>
                <a:solidFill>
                  <a:schemeClr val="tx1"/>
                </a:solidFill>
                <a:effectLst/>
                <a:latin typeface="Arial Unicode MS"/>
              </a:rPr>
              <a:t>#ceadad</a:t>
            </a:r>
            <a:r>
              <a:rPr kumimoji="0" lang="en-US" altLang="en-US" sz="2000" b="0" i="0" u="none" strike="noStrike" cap="none" normalizeH="0" baseline="0" dirty="0">
                <a:ln>
                  <a:noFill/>
                </a:ln>
                <a:solidFill>
                  <a:schemeClr val="tx1"/>
                </a:solidFill>
                <a:effectLst/>
              </a:rPr>
              <a:t>) when hovered over, providing a pleasant user interaction. A subtle </a:t>
            </a:r>
            <a:r>
              <a:rPr kumimoji="0" lang="en-US" altLang="en-US" sz="2000" b="0" i="0" u="none" strike="noStrike" cap="none" normalizeH="0" baseline="0" dirty="0">
                <a:ln>
                  <a:noFill/>
                </a:ln>
                <a:solidFill>
                  <a:schemeClr val="tx1"/>
                </a:solidFill>
                <a:effectLst/>
                <a:latin typeface="Arial Unicode MS"/>
              </a:rPr>
              <a:t>box-shadow</a:t>
            </a:r>
            <a:r>
              <a:rPr kumimoji="0" lang="en-US" altLang="en-US" sz="2000" b="0" i="0" u="none" strike="noStrike" cap="none" normalizeH="0" baseline="0" dirty="0">
                <a:ln>
                  <a:noFill/>
                </a:ln>
                <a:solidFill>
                  <a:schemeClr val="tx1"/>
                </a:solidFill>
                <a:effectLst/>
              </a:rPr>
              <a:t> is applied to the navbar to create a slight depth effect, helping it stand out against the rest of the content.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Below the navbar is the main banner or "hero" section, which is the first visual element users see upon landing on the site. It features a full-screen background image (</a:t>
            </a:r>
            <a:r>
              <a:rPr kumimoji="0" lang="en-US" altLang="en-US" sz="2000" b="0" i="0" u="none" strike="noStrike" cap="none" normalizeH="0" baseline="0" dirty="0">
                <a:ln>
                  <a:noFill/>
                </a:ln>
                <a:solidFill>
                  <a:schemeClr val="tx1"/>
                </a:solidFill>
                <a:effectLst/>
                <a:latin typeface="Arial Unicode MS"/>
              </a:rPr>
              <a:t>esp5.png</a:t>
            </a:r>
            <a:r>
              <a:rPr kumimoji="0" lang="en-US" altLang="en-US" sz="2000" b="0" i="0" u="none" strike="noStrike" cap="none" normalizeH="0" baseline="0" dirty="0">
                <a:ln>
                  <a:noFill/>
                </a:ln>
                <a:solidFill>
                  <a:schemeClr val="tx1"/>
                </a:solidFill>
                <a:effectLst/>
              </a:rPr>
              <a:t>) styled with </a:t>
            </a:r>
            <a:r>
              <a:rPr kumimoji="0" lang="en-US" altLang="en-US" sz="2000" b="0" i="0" u="none" strike="noStrike" cap="none" normalizeH="0" baseline="0" dirty="0">
                <a:ln>
                  <a:noFill/>
                </a:ln>
                <a:solidFill>
                  <a:schemeClr val="tx1"/>
                </a:solidFill>
                <a:effectLst/>
                <a:latin typeface="Arial Unicode MS"/>
              </a:rPr>
              <a:t>object-fit: cover</a:t>
            </a:r>
            <a:r>
              <a:rPr kumimoji="0" lang="en-US" altLang="en-US" sz="2000" b="0" i="0" u="none" strike="noStrike" cap="none" normalizeH="0" baseline="0" dirty="0">
                <a:ln>
                  <a:noFill/>
                </a:ln>
                <a:solidFill>
                  <a:schemeClr val="tx1"/>
                </a:solidFill>
                <a:effectLst/>
              </a:rPr>
              <a:t> to ensure it fills the screen proportionally without distortion. Over this image is an </a:t>
            </a:r>
            <a:r>
              <a:rPr kumimoji="0" lang="en-US" altLang="en-US" sz="2000" b="0" i="0" u="none" strike="noStrike" cap="none" normalizeH="0" baseline="0" dirty="0">
                <a:ln>
                  <a:noFill/>
                </a:ln>
                <a:solidFill>
                  <a:schemeClr val="tx1"/>
                </a:solidFill>
                <a:effectLst/>
                <a:latin typeface="Arial Unicode MS"/>
              </a:rPr>
              <a:t>.overlay</a:t>
            </a:r>
            <a:r>
              <a:rPr kumimoji="0" lang="en-US" altLang="en-US" sz="2000" b="0" i="0" u="none" strike="noStrike" cap="none" normalizeH="0" baseline="0" dirty="0">
                <a:ln>
                  <a:noFill/>
                </a:ln>
                <a:solidFill>
                  <a:schemeClr val="tx1"/>
                </a:solidFill>
                <a:effectLst/>
              </a:rPr>
              <a:t> section that centers and presents the main content — a large, bold title ("AURA ESSENTIALS"), a short descriptive tagline, and a prominent call-to-action button labeled "Shop Now." This button is linked to the </a:t>
            </a:r>
            <a:r>
              <a:rPr kumimoji="0" lang="en-US" altLang="en-US" sz="2000" b="0" i="0" u="none" strike="noStrike" cap="none" normalizeH="0" baseline="0" dirty="0">
                <a:ln>
                  <a:noFill/>
                </a:ln>
                <a:solidFill>
                  <a:schemeClr val="tx1"/>
                </a:solidFill>
                <a:effectLst/>
                <a:latin typeface="Arial Unicode MS"/>
              </a:rPr>
              <a:t>#Category</a:t>
            </a:r>
            <a:r>
              <a:rPr kumimoji="0" lang="en-US" altLang="en-US" sz="2000" b="0" i="0" u="none" strike="noStrike" cap="none" normalizeH="0" baseline="0" dirty="0">
                <a:ln>
                  <a:noFill/>
                </a:ln>
                <a:solidFill>
                  <a:schemeClr val="tx1"/>
                </a:solidFill>
                <a:effectLst/>
              </a:rPr>
              <a:t> section of the page and includes a hover effect that changes its background color to a light grey, enhancing interactivity. This combination of layout and styling creates a clean, engaging, and responsive user experience.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674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373B-185F-7DAF-DADB-7F4D9DC3B0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AEBF29-874B-E011-9828-F6E5C620C93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0DB706-DA5B-83AE-F750-AB9CC2923290}"/>
              </a:ext>
            </a:extLst>
          </p:cNvPr>
          <p:cNvPicPr>
            <a:picLocks noChangeAspect="1"/>
          </p:cNvPicPr>
          <p:nvPr/>
        </p:nvPicPr>
        <p:blipFill>
          <a:blip r:embed="rId2"/>
          <a:stretch>
            <a:fillRect/>
          </a:stretch>
        </p:blipFill>
        <p:spPr>
          <a:xfrm>
            <a:off x="0" y="119269"/>
            <a:ext cx="12192000" cy="6480313"/>
          </a:xfrm>
          <a:prstGeom prst="rect">
            <a:avLst/>
          </a:prstGeom>
        </p:spPr>
      </p:pic>
    </p:spTree>
    <p:extLst>
      <p:ext uri="{BB962C8B-B14F-4D97-AF65-F5344CB8AC3E}">
        <p14:creationId xmlns:p14="http://schemas.microsoft.com/office/powerpoint/2010/main" val="131087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5296C-D138-E34D-84A4-87FA3F14B19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651A8405-3A53-9451-210F-44664D7887C3}"/>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911191B-454C-B9CC-CB6C-F25DBFCDE590}"/>
              </a:ext>
            </a:extLst>
          </p:cNvPr>
          <p:cNvSpPr>
            <a:spLocks noChangeArrowheads="1"/>
          </p:cNvSpPr>
          <p:nvPr/>
        </p:nvSpPr>
        <p:spPr bwMode="auto">
          <a:xfrm>
            <a:off x="159028" y="2695113"/>
            <a:ext cx="875950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AE142A3B-56E9-8222-7F07-269B20A0CD58}"/>
              </a:ext>
            </a:extLst>
          </p:cNvPr>
          <p:cNvSpPr>
            <a:spLocks noChangeArrowheads="1"/>
          </p:cNvSpPr>
          <p:nvPr/>
        </p:nvSpPr>
        <p:spPr bwMode="auto">
          <a:xfrm>
            <a:off x="1504121" y="705177"/>
            <a:ext cx="918375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Category section introduces the main product types offered on the website — Clothing Collections, Shoes, and Accessories. It begins with a heading labeled "Category" followed by a horizontally arranged layout of three product cards inside a container styled with </a:t>
            </a:r>
            <a:r>
              <a:rPr kumimoji="0" lang="en-US" altLang="en-US" b="0" i="0" u="none" strike="noStrike" cap="none" normalizeH="0" baseline="0" dirty="0">
                <a:ln>
                  <a:noFill/>
                </a:ln>
                <a:solidFill>
                  <a:schemeClr val="tx1"/>
                </a:solidFill>
                <a:effectLst/>
                <a:latin typeface="Arial Unicode MS"/>
              </a:rPr>
              <a:t>display: flex</a:t>
            </a:r>
            <a:r>
              <a:rPr kumimoji="0" lang="en-US" altLang="en-US" b="0" i="0" u="none" strike="noStrike" cap="none" normalizeH="0" baseline="0" dirty="0">
                <a:ln>
                  <a:noFill/>
                </a:ln>
                <a:solidFill>
                  <a:schemeClr val="tx1"/>
                </a:solidFill>
                <a:effectLst/>
              </a:rPr>
              <a:t> and a left margin for spacing. Each product card (</a:t>
            </a:r>
            <a:r>
              <a:rPr kumimoji="0" lang="en-US" altLang="en-US" b="0" i="0" u="none" strike="noStrike" cap="none" normalizeH="0" baseline="0" dirty="0">
                <a:ln>
                  <a:noFill/>
                </a:ln>
                <a:solidFill>
                  <a:schemeClr val="tx1"/>
                </a:solidFill>
                <a:effectLst/>
                <a:latin typeface="Arial Unicode MS"/>
              </a:rPr>
              <a:t>.content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.content2</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.content3</a:t>
            </a:r>
            <a:r>
              <a:rPr kumimoji="0" lang="en-US" altLang="en-US" b="0" i="0" u="none" strike="noStrike" cap="none" normalizeH="0" baseline="0" dirty="0">
                <a:ln>
                  <a:noFill/>
                </a:ln>
                <a:solidFill>
                  <a:schemeClr val="tx1"/>
                </a:solidFill>
                <a:effectLst/>
              </a:rPr>
              <a:t>) holds an image representing that category. These cards have fixed dimensions and are styled consistently to ensure a uniform layout.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Each image completely fills its container using </a:t>
            </a:r>
            <a:r>
              <a:rPr kumimoji="0" lang="en-US" altLang="en-US" b="0" i="0" u="none" strike="noStrike" cap="none" normalizeH="0" baseline="0" dirty="0">
                <a:ln>
                  <a:noFill/>
                </a:ln>
                <a:solidFill>
                  <a:schemeClr val="tx1"/>
                </a:solidFill>
                <a:effectLst/>
                <a:latin typeface="Arial Unicode MS"/>
              </a:rPr>
              <a:t>width: 100%</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height: 100%</a:t>
            </a:r>
            <a:r>
              <a:rPr kumimoji="0" lang="en-US" altLang="en-US" b="0" i="0" u="none" strike="noStrike" cap="none" normalizeH="0" baseline="0" dirty="0">
                <a:ln>
                  <a:noFill/>
                </a:ln>
                <a:solidFill>
                  <a:schemeClr val="tx1"/>
                </a:solidFill>
                <a:effectLst/>
              </a:rPr>
              <a:t>. Positioned absolutely over each image is a hidden overlay (</a:t>
            </a:r>
            <a:r>
              <a:rPr kumimoji="0" lang="en-US" altLang="en-US" b="0" i="0" u="none" strike="noStrike" cap="none" normalizeH="0" baseline="0" dirty="0">
                <a:ln>
                  <a:noFill/>
                </a:ln>
                <a:solidFill>
                  <a:schemeClr val="tx1"/>
                </a:solidFill>
                <a:effectLst/>
                <a:latin typeface="Arial Unicode MS"/>
              </a:rPr>
              <a:t>.collection</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.shoes</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.Accessories</a:t>
            </a:r>
            <a:r>
              <a:rPr kumimoji="0" lang="en-US" altLang="en-US" b="0" i="0" u="none" strike="noStrike" cap="none" normalizeH="0" baseline="0" dirty="0">
                <a:ln>
                  <a:noFill/>
                </a:ln>
                <a:solidFill>
                  <a:schemeClr val="tx1"/>
                </a:solidFill>
                <a:effectLst/>
              </a:rPr>
              <a:t>) that appears when the user hovers over the card. These overlays use a semi-transparent black background (</a:t>
            </a:r>
            <a:r>
              <a:rPr kumimoji="0" lang="en-US" altLang="en-US" b="0" i="0" u="none" strike="noStrike" cap="none" normalizeH="0" baseline="0" dirty="0" err="1">
                <a:ln>
                  <a:noFill/>
                </a:ln>
                <a:solidFill>
                  <a:schemeClr val="tx1"/>
                </a:solidFill>
                <a:effectLst/>
                <a:latin typeface="Arial Unicode MS"/>
              </a:rPr>
              <a:t>rgba</a:t>
            </a:r>
            <a:r>
              <a:rPr kumimoji="0" lang="en-US" altLang="en-US" b="0" i="0" u="none" strike="noStrike" cap="none" normalizeH="0" baseline="0" dirty="0">
                <a:ln>
                  <a:noFill/>
                </a:ln>
                <a:solidFill>
                  <a:schemeClr val="tx1"/>
                </a:solidFill>
                <a:effectLst/>
                <a:latin typeface="Arial Unicode MS"/>
              </a:rPr>
              <a:t>(0, 0, 0, 0.7)</a:t>
            </a:r>
            <a:r>
              <a:rPr kumimoji="0" lang="en-US" altLang="en-US" b="0" i="0" u="none" strike="noStrike" cap="none" normalizeH="0" baseline="0" dirty="0">
                <a:ln>
                  <a:noFill/>
                </a:ln>
                <a:solidFill>
                  <a:schemeClr val="tx1"/>
                </a:solidFill>
                <a:effectLst/>
              </a:rPr>
              <a:t>) and are centered using </a:t>
            </a:r>
            <a:r>
              <a:rPr kumimoji="0" lang="en-US" altLang="en-US" b="0" i="0" u="none" strike="noStrike" cap="none" normalizeH="0" baseline="0" dirty="0">
                <a:ln>
                  <a:noFill/>
                </a:ln>
                <a:solidFill>
                  <a:schemeClr val="tx1"/>
                </a:solidFill>
                <a:effectLst/>
                <a:latin typeface="Arial Unicode MS"/>
              </a:rPr>
              <a:t>flexbox</a:t>
            </a:r>
            <a:r>
              <a:rPr kumimoji="0" lang="en-US" altLang="en-US" b="0" i="0" u="none" strike="noStrike" cap="none" normalizeH="0" baseline="0" dirty="0">
                <a:ln>
                  <a:noFill/>
                </a:ln>
                <a:solidFill>
                  <a:schemeClr val="tx1"/>
                </a:solidFill>
                <a:effectLst/>
              </a:rPr>
              <a:t>. On hover, the </a:t>
            </a:r>
            <a:r>
              <a:rPr kumimoji="0" lang="en-US" altLang="en-US" b="0" i="0" u="none" strike="noStrike" cap="none" normalizeH="0" baseline="0" dirty="0">
                <a:ln>
                  <a:noFill/>
                </a:ln>
                <a:solidFill>
                  <a:schemeClr val="tx1"/>
                </a:solidFill>
                <a:effectLst/>
                <a:latin typeface="Arial Unicode MS"/>
              </a:rPr>
              <a:t>opacity</a:t>
            </a:r>
            <a:r>
              <a:rPr kumimoji="0" lang="en-US" altLang="en-US" b="0" i="0" u="none" strike="noStrike" cap="none" normalizeH="0" baseline="0" dirty="0">
                <a:ln>
                  <a:noFill/>
                </a:ln>
                <a:solidFill>
                  <a:schemeClr val="tx1"/>
                </a:solidFill>
                <a:effectLst/>
              </a:rPr>
              <a:t> changes from 0 to 1 with a smooth transition, revealing a product label and a "SHOP NOW" button.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Each button is styled using the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err="1">
                <a:ln>
                  <a:noFill/>
                </a:ln>
                <a:solidFill>
                  <a:schemeClr val="tx1"/>
                </a:solidFill>
                <a:effectLst/>
                <a:latin typeface="Arial Unicode MS"/>
              </a:rPr>
              <a:t>btn</a:t>
            </a:r>
            <a:r>
              <a:rPr kumimoji="0" lang="en-US" altLang="en-US" b="0" i="0" u="none" strike="noStrike" cap="none" normalizeH="0" baseline="0" dirty="0">
                <a:ln>
                  <a:noFill/>
                </a:ln>
                <a:solidFill>
                  <a:schemeClr val="tx1"/>
                </a:solidFill>
                <a:effectLst/>
              </a:rPr>
              <a:t> class with a dark red background (</a:t>
            </a:r>
            <a:r>
              <a:rPr kumimoji="0" lang="en-US" altLang="en-US" b="0" i="0" u="none" strike="noStrike" cap="none" normalizeH="0" baseline="0" dirty="0" err="1">
                <a:ln>
                  <a:noFill/>
                </a:ln>
                <a:solidFill>
                  <a:schemeClr val="tx1"/>
                </a:solidFill>
                <a:effectLst/>
                <a:latin typeface="Arial Unicode MS"/>
              </a:rPr>
              <a:t>rgb</a:t>
            </a:r>
            <a:r>
              <a:rPr kumimoji="0" lang="en-US" altLang="en-US" b="0" i="0" u="none" strike="noStrike" cap="none" normalizeH="0" baseline="0" dirty="0">
                <a:ln>
                  <a:noFill/>
                </a:ln>
                <a:solidFill>
                  <a:schemeClr val="tx1"/>
                </a:solidFill>
                <a:effectLst/>
                <a:latin typeface="Arial Unicode MS"/>
              </a:rPr>
              <a:t>(158, 71, 71)</a:t>
            </a:r>
            <a:r>
              <a:rPr kumimoji="0" lang="en-US" altLang="en-US" b="0" i="0" u="none" strike="noStrike" cap="none" normalizeH="0" baseline="0" dirty="0">
                <a:ln>
                  <a:noFill/>
                </a:ln>
                <a:solidFill>
                  <a:schemeClr val="tx1"/>
                </a:solidFill>
                <a:effectLst/>
              </a:rPr>
              <a:t>), white text, and slightly rounded corners. The button links to external pages where users can explore or purchase items in that category. This hover effect adds interactivity and makes the section visually engaging while also guiding users to explore specific product collections.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276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47B5-9D7B-4D40-451E-B0225EDD2DE6}"/>
              </a:ext>
            </a:extLst>
          </p:cNvPr>
          <p:cNvSpPr>
            <a:spLocks noGrp="1"/>
          </p:cNvSpPr>
          <p:nvPr>
            <p:ph type="title"/>
          </p:nvPr>
        </p:nvSpPr>
        <p:spPr>
          <a:xfrm>
            <a:off x="85874" y="416306"/>
            <a:ext cx="10058400" cy="1609344"/>
          </a:xfrm>
        </p:spPr>
        <p:txBody>
          <a:bodyPr/>
          <a:lstStyle/>
          <a:p>
            <a:r>
              <a:rPr lang="en-US" dirty="0"/>
              <a:t>Aura Enhancers</a:t>
            </a:r>
            <a:endParaRPr lang="en-IN" dirty="0"/>
          </a:p>
        </p:txBody>
      </p:sp>
      <p:pic>
        <p:nvPicPr>
          <p:cNvPr id="7" name="Content Placeholder 6">
            <a:extLst>
              <a:ext uri="{FF2B5EF4-FFF2-40B4-BE49-F238E27FC236}">
                <a16:creationId xmlns:a16="http://schemas.microsoft.com/office/drawing/2014/main" id="{E7223595-0E8E-7757-FCC2-BCF27131BE9C}"/>
              </a:ext>
            </a:extLst>
          </p:cNvPr>
          <p:cNvPicPr>
            <a:picLocks noGrp="1" noChangeAspect="1"/>
          </p:cNvPicPr>
          <p:nvPr>
            <p:ph idx="1"/>
          </p:nvPr>
        </p:nvPicPr>
        <p:blipFill>
          <a:blip r:embed="rId2"/>
          <a:stretch>
            <a:fillRect/>
          </a:stretch>
        </p:blipFill>
        <p:spPr>
          <a:xfrm>
            <a:off x="5921319" y="0"/>
            <a:ext cx="6270681" cy="4051300"/>
          </a:xfrm>
        </p:spPr>
      </p:pic>
      <p:pic>
        <p:nvPicPr>
          <p:cNvPr id="5" name="Picture 4">
            <a:extLst>
              <a:ext uri="{FF2B5EF4-FFF2-40B4-BE49-F238E27FC236}">
                <a16:creationId xmlns:a16="http://schemas.microsoft.com/office/drawing/2014/main" id="{ADA0A3EA-F3CD-24B2-AF1F-BE2230675CF0}"/>
              </a:ext>
            </a:extLst>
          </p:cNvPr>
          <p:cNvPicPr>
            <a:picLocks noChangeAspect="1"/>
          </p:cNvPicPr>
          <p:nvPr/>
        </p:nvPicPr>
        <p:blipFill>
          <a:blip r:embed="rId3"/>
          <a:stretch>
            <a:fillRect/>
          </a:stretch>
        </p:blipFill>
        <p:spPr>
          <a:xfrm>
            <a:off x="0" y="2807208"/>
            <a:ext cx="6400800" cy="4050792"/>
          </a:xfrm>
          <a:prstGeom prst="rect">
            <a:avLst/>
          </a:prstGeom>
        </p:spPr>
      </p:pic>
    </p:spTree>
    <p:extLst>
      <p:ext uri="{BB962C8B-B14F-4D97-AF65-F5344CB8AC3E}">
        <p14:creationId xmlns:p14="http://schemas.microsoft.com/office/powerpoint/2010/main" val="429143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0C1E5-1F8C-5CDC-8720-9C6DA2AD80D3}"/>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0E54026C-5CD1-3FAC-497D-8302A1B52B9B}"/>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5AEA3964-7E3C-0D37-F7C3-3905E7CC2DD7}"/>
              </a:ext>
            </a:extLst>
          </p:cNvPr>
          <p:cNvSpPr>
            <a:spLocks noChangeArrowheads="1"/>
          </p:cNvSpPr>
          <p:nvPr/>
        </p:nvSpPr>
        <p:spPr bwMode="auto">
          <a:xfrm>
            <a:off x="1724637" y="289678"/>
            <a:ext cx="864187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“Aura Enhancers” section showcases a grid of fashion items arranged in two rows. Each row contains three product image blocks placed inside a flex container using </a:t>
            </a:r>
            <a:r>
              <a:rPr kumimoji="0" lang="en-US" altLang="en-US" b="0" i="0" u="none" strike="noStrike" cap="none" normalizeH="0" baseline="0" dirty="0">
                <a:ln>
                  <a:noFill/>
                </a:ln>
                <a:solidFill>
                  <a:schemeClr val="tx1"/>
                </a:solidFill>
                <a:effectLst/>
                <a:latin typeface="Arial Unicode MS"/>
              </a:rPr>
              <a:t>.row</a:t>
            </a:r>
            <a:r>
              <a:rPr kumimoji="0" lang="en-US" altLang="en-US" b="0" i="0" u="none" strike="noStrike" cap="none" normalizeH="0" baseline="0" dirty="0">
                <a:ln>
                  <a:noFill/>
                </a:ln>
                <a:solidFill>
                  <a:schemeClr val="tx1"/>
                </a:solidFill>
                <a:effectLst/>
              </a:rPr>
              <a:t> with </a:t>
            </a:r>
            <a:r>
              <a:rPr kumimoji="0" lang="en-US" altLang="en-US" b="0" i="0" u="none" strike="noStrike" cap="none" normalizeH="0" baseline="0" dirty="0">
                <a:ln>
                  <a:noFill/>
                </a:ln>
                <a:solidFill>
                  <a:schemeClr val="tx1"/>
                </a:solidFill>
                <a:effectLst/>
                <a:latin typeface="Arial Unicode MS"/>
              </a:rPr>
              <a:t>display: flex</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flex-wrap: wrap</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justify-content: center</a:t>
            </a:r>
            <a:r>
              <a:rPr kumimoji="0" lang="en-US" altLang="en-US" b="0" i="0" u="none" strike="noStrike" cap="none" normalizeH="0" baseline="0" dirty="0">
                <a:ln>
                  <a:noFill/>
                </a:ln>
                <a:solidFill>
                  <a:schemeClr val="tx1"/>
                </a:solidFill>
                <a:effectLst/>
              </a:rPr>
              <a:t>, which ensures responsive alignment and spacing between items. Each product is wrapped inside a </a:t>
            </a:r>
            <a:r>
              <a:rPr kumimoji="0" lang="en-US" altLang="en-US" b="0" i="0" u="none" strike="noStrike" cap="none" normalizeH="0" baseline="0" dirty="0">
                <a:ln>
                  <a:noFill/>
                </a:ln>
                <a:solidFill>
                  <a:schemeClr val="tx1"/>
                </a:solidFill>
                <a:effectLst/>
                <a:latin typeface="Arial Unicode MS"/>
              </a:rPr>
              <a:t>.shirt-container</a:t>
            </a:r>
            <a:r>
              <a:rPr kumimoji="0" lang="en-US" altLang="en-US" b="0" i="0" u="none" strike="noStrike" cap="none" normalizeH="0" baseline="0" dirty="0">
                <a:ln>
                  <a:noFill/>
                </a:ln>
                <a:solidFill>
                  <a:schemeClr val="tx1"/>
                </a:solidFill>
                <a:effectLst/>
              </a:rPr>
              <a:t>, which is relatively positioned to allow precise placement of interactive elements on top of the product image.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Each product image (</a:t>
            </a:r>
            <a:r>
              <a:rPr kumimoji="0" lang="en-US" altLang="en-US" b="0" i="0" u="none" strike="noStrike" cap="none" normalizeH="0" baseline="0" dirty="0">
                <a:ln>
                  <a:noFill/>
                </a:ln>
                <a:solidFill>
                  <a:schemeClr val="tx1"/>
                </a:solidFill>
                <a:effectLst/>
                <a:latin typeface="Arial Unicode MS"/>
              </a:rPr>
              <a:t>.p1p</a:t>
            </a:r>
            <a:r>
              <a:rPr kumimoji="0" lang="en-US" altLang="en-US" b="0" i="0" u="none" strike="noStrike" cap="none" normalizeH="0" baseline="0" dirty="0">
                <a:ln>
                  <a:noFill/>
                </a:ln>
                <a:solidFill>
                  <a:schemeClr val="tx1"/>
                </a:solidFill>
                <a:effectLst/>
              </a:rPr>
              <a:t>) is given a large fixed height (</a:t>
            </a:r>
            <a:r>
              <a:rPr kumimoji="0" lang="en-US" altLang="en-US" b="0" i="0" u="none" strike="noStrike" cap="none" normalizeH="0" baseline="0" dirty="0">
                <a:ln>
                  <a:noFill/>
                </a:ln>
                <a:solidFill>
                  <a:schemeClr val="tx1"/>
                </a:solidFill>
                <a:effectLst/>
                <a:latin typeface="Arial Unicode MS"/>
              </a:rPr>
              <a:t>80vh</a:t>
            </a:r>
            <a:r>
              <a:rPr kumimoji="0" lang="en-US" altLang="en-US" b="0" i="0" u="none" strike="noStrike" cap="none" normalizeH="0" baseline="0" dirty="0">
                <a:ln>
                  <a:noFill/>
                </a:ln>
                <a:solidFill>
                  <a:schemeClr val="tx1"/>
                </a:solidFill>
                <a:effectLst/>
              </a:rPr>
              <a:t>) to make it visually dominant. Overlaid on these images are small clickable dot icons, implemented using anchor tags (</a:t>
            </a:r>
            <a:r>
              <a:rPr kumimoji="0" lang="en-US" altLang="en-US" b="0" i="0" u="none" strike="noStrike" cap="none" normalizeH="0" baseline="0" dirty="0">
                <a:ln>
                  <a:noFill/>
                </a:ln>
                <a:solidFill>
                  <a:schemeClr val="tx1"/>
                </a:solidFill>
                <a:effectLst/>
                <a:latin typeface="Arial Unicode MS"/>
              </a:rPr>
              <a:t>&lt;a&gt;</a:t>
            </a:r>
            <a:r>
              <a:rPr kumimoji="0" lang="en-US" altLang="en-US" b="0" i="0" u="none" strike="noStrike" cap="none" normalizeH="0" baseline="0" dirty="0">
                <a:ln>
                  <a:noFill/>
                </a:ln>
                <a:solidFill>
                  <a:schemeClr val="tx1"/>
                </a:solidFill>
                <a:effectLst/>
              </a:rPr>
              <a:t>) with the classes </a:t>
            </a:r>
            <a:r>
              <a:rPr kumimoji="0" lang="en-US" altLang="en-US" b="0" i="0" u="none" strike="noStrike" cap="none" normalizeH="0" baseline="0" dirty="0">
                <a:ln>
                  <a:noFill/>
                </a:ln>
                <a:solidFill>
                  <a:schemeClr val="tx1"/>
                </a:solidFill>
                <a:effectLst/>
                <a:latin typeface="Arial Unicode MS"/>
              </a:rPr>
              <a:t>.dot</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.dot2</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.dot3</a:t>
            </a:r>
            <a:r>
              <a:rPr kumimoji="0" lang="en-US" altLang="en-US" b="0" i="0" u="none" strike="noStrike" cap="none" normalizeH="0" baseline="0" dirty="0">
                <a:ln>
                  <a:noFill/>
                </a:ln>
                <a:solidFill>
                  <a:schemeClr val="tx1"/>
                </a:solidFill>
                <a:effectLst/>
              </a:rPr>
              <a:t>. These dots act as interactive hotspots, linking to detailed pages (like </a:t>
            </a:r>
            <a:r>
              <a:rPr kumimoji="0" lang="en-US" altLang="en-US" b="0" i="0" u="none" strike="noStrike" cap="none" normalizeH="0" baseline="0" dirty="0">
                <a:ln>
                  <a:noFill/>
                </a:ln>
                <a:solidFill>
                  <a:schemeClr val="tx1"/>
                </a:solidFill>
                <a:effectLst/>
                <a:latin typeface="Arial Unicode MS"/>
              </a:rPr>
              <a:t>buy 1.html</a:t>
            </a:r>
            <a:r>
              <a:rPr kumimoji="0" lang="en-US" altLang="en-US" b="0" i="0" u="none" strike="noStrike" cap="none" normalizeH="0" baseline="0" dirty="0">
                <a:ln>
                  <a:noFill/>
                </a:ln>
                <a:solidFill>
                  <a:schemeClr val="tx1"/>
                </a:solidFill>
                <a:effectLst/>
              </a:rPr>
              <a:t>) with product-specific query parameters.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dots are absolutely positioned over different parts of the shirt using </a:t>
            </a:r>
            <a:r>
              <a:rPr kumimoji="0" lang="en-US" altLang="en-US" b="0" i="0" u="none" strike="noStrike" cap="none" normalizeH="0" baseline="0" dirty="0">
                <a:ln>
                  <a:noFill/>
                </a:ln>
                <a:solidFill>
                  <a:schemeClr val="tx1"/>
                </a:solidFill>
                <a:effectLst/>
                <a:latin typeface="Arial Unicode MS"/>
              </a:rPr>
              <a:t>top</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latin typeface="Arial Unicode MS"/>
              </a:rPr>
              <a:t>left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transform</a:t>
            </a:r>
            <a:r>
              <a:rPr kumimoji="0" lang="en-US" altLang="en-US" b="0" i="0" u="none" strike="noStrike" cap="none" normalizeH="0" baseline="0" dirty="0">
                <a:ln>
                  <a:noFill/>
                </a:ln>
                <a:solidFill>
                  <a:schemeClr val="tx1"/>
                </a:solidFill>
                <a:effectLst/>
              </a:rPr>
              <a:t> properties, allowing them to float precisely over areas of the image. Their child image (</a:t>
            </a:r>
            <a:r>
              <a:rPr kumimoji="0" lang="en-US" altLang="en-US" b="0" i="0" u="none" strike="noStrike" cap="none" normalizeH="0" baseline="0" dirty="0">
                <a:ln>
                  <a:noFill/>
                </a:ln>
                <a:solidFill>
                  <a:schemeClr val="tx1"/>
                </a:solidFill>
                <a:effectLst/>
                <a:latin typeface="Arial Unicode MS"/>
              </a:rPr>
              <a:t>dot.png</a:t>
            </a:r>
            <a:r>
              <a:rPr kumimoji="0" lang="en-US" altLang="en-US" b="0" i="0" u="none" strike="noStrike" cap="none" normalizeH="0" baseline="0" dirty="0">
                <a:ln>
                  <a:noFill/>
                </a:ln>
                <a:solidFill>
                  <a:schemeClr val="tx1"/>
                </a:solidFill>
                <a:effectLst/>
              </a:rPr>
              <a:t>) is styled to have a subtle inverted look using </a:t>
            </a:r>
            <a:r>
              <a:rPr kumimoji="0" lang="en-US" altLang="en-US" b="0" i="0" u="none" strike="noStrike" cap="none" normalizeH="0" baseline="0" dirty="0">
                <a:ln>
                  <a:noFill/>
                </a:ln>
                <a:solidFill>
                  <a:schemeClr val="tx1"/>
                </a:solidFill>
                <a:effectLst/>
                <a:latin typeface="Arial Unicode MS"/>
              </a:rPr>
              <a:t>filter: invert(1.5)</a:t>
            </a:r>
            <a:r>
              <a:rPr kumimoji="0" lang="en-US" altLang="en-US" b="0" i="0" u="none" strike="noStrike" cap="none" normalizeH="0" baseline="0" dirty="0">
                <a:ln>
                  <a:noFill/>
                </a:ln>
                <a:solidFill>
                  <a:schemeClr val="tx1"/>
                </a:solidFill>
                <a:effectLst/>
              </a:rPr>
              <a:t> and set as </a:t>
            </a:r>
            <a:r>
              <a:rPr kumimoji="0" lang="en-US" altLang="en-US" b="0" i="0" u="none" strike="noStrike" cap="none" normalizeH="0" baseline="0" dirty="0">
                <a:ln>
                  <a:noFill/>
                </a:ln>
                <a:solidFill>
                  <a:schemeClr val="tx1"/>
                </a:solidFill>
                <a:effectLst/>
                <a:latin typeface="Arial Unicode MS"/>
              </a:rPr>
              <a:t>visibility: hidden</a:t>
            </a:r>
            <a:r>
              <a:rPr kumimoji="0" lang="en-US" altLang="en-US" b="0" i="0" u="none" strike="noStrike" cap="none" normalizeH="0" baseline="0" dirty="0">
                <a:ln>
                  <a:noFill/>
                </a:ln>
                <a:solidFill>
                  <a:schemeClr val="tx1"/>
                </a:solidFill>
                <a:effectLst/>
              </a:rPr>
              <a:t> — possibly intended for future hover effects or interaction.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section starts with a centered title, “Aura Enhancers”, styled using the </a:t>
            </a:r>
            <a:r>
              <a:rPr kumimoji="0" lang="en-US" altLang="en-US" b="0" i="0" u="none" strike="noStrike" cap="none" normalizeH="0" baseline="0" dirty="0">
                <a:ln>
                  <a:noFill/>
                </a:ln>
                <a:solidFill>
                  <a:schemeClr val="tx1"/>
                </a:solidFill>
                <a:effectLst/>
                <a:latin typeface="Arial Unicode MS"/>
              </a:rPr>
              <a:t>.ae</a:t>
            </a:r>
            <a:r>
              <a:rPr kumimoji="0" lang="en-US" altLang="en-US" b="0" i="0" u="none" strike="noStrike" cap="none" normalizeH="0" baseline="0" dirty="0">
                <a:ln>
                  <a:noFill/>
                </a:ln>
                <a:solidFill>
                  <a:schemeClr val="tx1"/>
                </a:solidFill>
                <a:effectLst/>
              </a:rPr>
              <a:t> class. This entire layout creatively mixes static product display with interactive navigational elements, guiding users to specific purchase links while maintaining a clean and symmetrical design across all screen sizes.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5501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900C-4788-FCDF-0A5D-9DC31C123A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C65DDE-F473-606A-1B62-8C71FA91C05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88F5A7A-816B-B9EB-932E-F82B339FFB68}"/>
              </a:ext>
            </a:extLst>
          </p:cNvPr>
          <p:cNvPicPr>
            <a:picLocks noChangeAspect="1"/>
          </p:cNvPicPr>
          <p:nvPr/>
        </p:nvPicPr>
        <p:blipFill>
          <a:blip r:embed="rId2"/>
          <a:stretch>
            <a:fillRect/>
          </a:stretch>
        </p:blipFill>
        <p:spPr>
          <a:xfrm>
            <a:off x="0" y="114300"/>
            <a:ext cx="12192000" cy="6629400"/>
          </a:xfrm>
          <a:prstGeom prst="rect">
            <a:avLst/>
          </a:prstGeom>
        </p:spPr>
      </p:pic>
    </p:spTree>
    <p:extLst>
      <p:ext uri="{BB962C8B-B14F-4D97-AF65-F5344CB8AC3E}">
        <p14:creationId xmlns:p14="http://schemas.microsoft.com/office/powerpoint/2010/main" val="131145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BE77-E283-9258-5372-A2F02463941E}"/>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4D54D0E4-2CC7-76AF-609C-A2D74B425FCA}"/>
              </a:ext>
            </a:extLst>
          </p:cNvPr>
          <p:cNvSpPr>
            <a:spLocks noGrp="1" noChangeArrowheads="1"/>
          </p:cNvSpPr>
          <p:nvPr>
            <p:ph idx="1"/>
          </p:nvPr>
        </p:nvSpPr>
        <p:spPr bwMode="auto">
          <a:xfrm>
            <a:off x="1024128" y="3105834"/>
            <a:ext cx="90939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6A7D72FF-99A7-A0A3-1FDC-DA8CF9E818C3}"/>
              </a:ext>
            </a:extLst>
          </p:cNvPr>
          <p:cNvSpPr>
            <a:spLocks noChangeArrowheads="1"/>
          </p:cNvSpPr>
          <p:nvPr/>
        </p:nvSpPr>
        <p:spPr bwMode="auto">
          <a:xfrm>
            <a:off x="765313" y="260174"/>
            <a:ext cx="10267121"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“Best Sellers in Our Store” section highlights four popular products in a clean, visually balanced layout. The heading is centered using the </a:t>
            </a:r>
            <a:r>
              <a:rPr kumimoji="0" lang="en-US" altLang="en-US" sz="2000" b="0" i="0" u="none" strike="noStrike" cap="none" normalizeH="0" baseline="0" dirty="0">
                <a:ln>
                  <a:noFill/>
                </a:ln>
                <a:solidFill>
                  <a:schemeClr val="tx1"/>
                </a:solidFill>
                <a:effectLst/>
                <a:latin typeface="Arial Unicode MS"/>
              </a:rPr>
              <a:t>.bs</a:t>
            </a:r>
            <a:r>
              <a:rPr kumimoji="0" lang="en-US" altLang="en-US" sz="2000" b="0" i="0" u="none" strike="noStrike" cap="none" normalizeH="0" baseline="0" dirty="0">
                <a:ln>
                  <a:noFill/>
                </a:ln>
                <a:solidFill>
                  <a:schemeClr val="tx1"/>
                </a:solidFill>
                <a:effectLst/>
              </a:rPr>
              <a:t> class, which applies </a:t>
            </a:r>
            <a:r>
              <a:rPr kumimoji="0" lang="en-US" altLang="en-US" sz="2000" b="0" i="0" u="none" strike="noStrike" cap="none" normalizeH="0" baseline="0" dirty="0">
                <a:ln>
                  <a:noFill/>
                </a:ln>
                <a:solidFill>
                  <a:schemeClr val="tx1"/>
                </a:solidFill>
                <a:effectLst/>
                <a:latin typeface="Arial Unicode MS"/>
              </a:rPr>
              <a:t>display: flex</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justify-content: center</a:t>
            </a:r>
            <a:r>
              <a:rPr kumimoji="0" lang="en-US" altLang="en-US" sz="2000" b="0" i="0" u="none" strike="noStrike" cap="none" normalizeH="0" baseline="0" dirty="0">
                <a:ln>
                  <a:noFill/>
                </a:ln>
                <a:solidFill>
                  <a:schemeClr val="tx1"/>
                </a:solidFill>
                <a:effectLst/>
              </a:rPr>
              <a:t>, ensuring the title aligns properly in the center with a modern, readable font.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main container </a:t>
            </a:r>
            <a:r>
              <a:rPr kumimoji="0" lang="en-US" altLang="en-US" sz="2000" b="0" i="0" u="none" strike="noStrike" cap="none" normalizeH="0" baseline="0" dirty="0">
                <a:ln>
                  <a:noFill/>
                </a:ln>
                <a:solidFill>
                  <a:schemeClr val="tx1"/>
                </a:solidFill>
                <a:effectLst/>
                <a:latin typeface="Arial Unicode MS"/>
              </a:rPr>
              <a:t>.bestseller</a:t>
            </a:r>
            <a:r>
              <a:rPr kumimoji="0" lang="en-US" altLang="en-US" sz="2000" b="0" i="0" u="none" strike="noStrike" cap="none" normalizeH="0" baseline="0" dirty="0">
                <a:ln>
                  <a:noFill/>
                </a:ln>
                <a:solidFill>
                  <a:schemeClr val="tx1"/>
                </a:solidFill>
                <a:effectLst/>
              </a:rPr>
              <a:t> uses </a:t>
            </a:r>
            <a:r>
              <a:rPr kumimoji="0" lang="en-US" altLang="en-US" sz="2000" b="0" i="0" u="none" strike="noStrike" cap="none" normalizeH="0" baseline="0" dirty="0">
                <a:ln>
                  <a:noFill/>
                </a:ln>
                <a:solidFill>
                  <a:schemeClr val="tx1"/>
                </a:solidFill>
                <a:effectLst/>
                <a:latin typeface="Arial Unicode MS"/>
              </a:rPr>
              <a:t>display: flex</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gap: 30px</a:t>
            </a:r>
            <a:r>
              <a:rPr kumimoji="0" lang="en-US" altLang="en-US" sz="2000" b="0" i="0" u="none" strike="noStrike" cap="none" normalizeH="0" baseline="0" dirty="0">
                <a:ln>
                  <a:noFill/>
                </a:ln>
                <a:solidFill>
                  <a:schemeClr val="tx1"/>
                </a:solidFill>
                <a:effectLst/>
              </a:rPr>
              <a:t> to arrange the product cards horizontally with spacing in between. Each individual product—whether it's shoes, glasses, or watches—is enclosed in a styled box (</a:t>
            </a:r>
            <a:r>
              <a:rPr kumimoji="0" lang="en-US" altLang="en-US" sz="2000" b="0" i="0" u="none" strike="noStrike" cap="none" normalizeH="0" baseline="0" dirty="0">
                <a:ln>
                  <a:noFill/>
                </a:ln>
                <a:solidFill>
                  <a:schemeClr val="tx1"/>
                </a:solidFill>
                <a:effectLst/>
                <a:latin typeface="Arial Unicode MS"/>
              </a:rPr>
              <a:t>.bs1</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.bs2</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.bs3</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.bs4</a:t>
            </a:r>
            <a:r>
              <a:rPr kumimoji="0" lang="en-US" altLang="en-US" sz="2000" b="0" i="0" u="none" strike="noStrike" cap="none" normalizeH="0" baseline="0" dirty="0">
                <a:ln>
                  <a:noFill/>
                </a:ln>
                <a:solidFill>
                  <a:schemeClr val="tx1"/>
                </a:solidFill>
                <a:effectLst/>
              </a:rPr>
              <a:t>) with a white background to help the product stand out against the page background.</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Images inside each product card are fixed at </a:t>
            </a:r>
            <a:r>
              <a:rPr kumimoji="0" lang="en-US" altLang="en-US" sz="2000" b="0" i="0" u="none" strike="noStrike" cap="none" normalizeH="0" baseline="0" dirty="0">
                <a:ln>
                  <a:noFill/>
                </a:ln>
                <a:solidFill>
                  <a:schemeClr val="tx1"/>
                </a:solidFill>
                <a:effectLst/>
                <a:latin typeface="Arial Unicode MS"/>
              </a:rPr>
              <a:t>20vw</a:t>
            </a:r>
            <a:r>
              <a:rPr kumimoji="0" lang="en-US" altLang="en-US" sz="2000" b="0" i="0" u="none" strike="noStrike" cap="none" normalizeH="0" baseline="0" dirty="0">
                <a:ln>
                  <a:noFill/>
                </a:ln>
                <a:solidFill>
                  <a:schemeClr val="tx1"/>
                </a:solidFill>
                <a:effectLst/>
              </a:rPr>
              <a:t> width and </a:t>
            </a:r>
            <a:r>
              <a:rPr kumimoji="0" lang="en-US" altLang="en-US" sz="2000" b="0" i="0" u="none" strike="noStrike" cap="none" normalizeH="0" baseline="0" dirty="0">
                <a:ln>
                  <a:noFill/>
                </a:ln>
                <a:solidFill>
                  <a:schemeClr val="tx1"/>
                </a:solidFill>
                <a:effectLst/>
                <a:latin typeface="Arial Unicode MS"/>
              </a:rPr>
              <a:t>45vh</a:t>
            </a:r>
            <a:r>
              <a:rPr kumimoji="0" lang="en-US" altLang="en-US" sz="2000" b="0" i="0" u="none" strike="noStrike" cap="none" normalizeH="0" baseline="0" dirty="0">
                <a:ln>
                  <a:noFill/>
                </a:ln>
                <a:solidFill>
                  <a:schemeClr val="tx1"/>
                </a:solidFill>
                <a:effectLst/>
              </a:rPr>
              <a:t> height to maintain consistent sizing across all items. Below each image, there's a short product title (</a:t>
            </a:r>
            <a:r>
              <a:rPr kumimoji="0" lang="en-US" altLang="en-US" sz="2000" b="0" i="0" u="none" strike="noStrike" cap="none" normalizeH="0" baseline="0" dirty="0">
                <a:ln>
                  <a:noFill/>
                </a:ln>
                <a:solidFill>
                  <a:schemeClr val="tx1"/>
                </a:solidFill>
                <a:effectLst/>
                <a:latin typeface="Arial Unicode MS"/>
              </a:rPr>
              <a:t>&lt;p&gt;</a:t>
            </a:r>
            <a:r>
              <a:rPr kumimoji="0" lang="en-US" altLang="en-US" sz="2000" b="0" i="0" u="none" strike="noStrike" cap="none" normalizeH="0" baseline="0" dirty="0">
                <a:ln>
                  <a:noFill/>
                </a:ln>
                <a:solidFill>
                  <a:schemeClr val="tx1"/>
                </a:solidFill>
                <a:effectLst/>
              </a:rPr>
              <a:t>) styled with readable fonts and individual left margins to ensure alignment under each image.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Each product card features a red “Shop Now” button that redirects users to the respective shopping pages when clicked, using the </a:t>
            </a:r>
            <a:r>
              <a:rPr kumimoji="0" lang="en-US" altLang="en-US" sz="2000" b="0" i="0" u="none" strike="noStrike" cap="none" normalizeH="0" baseline="0" dirty="0">
                <a:ln>
                  <a:noFill/>
                </a:ln>
                <a:solidFill>
                  <a:schemeClr val="tx1"/>
                </a:solidFill>
                <a:effectLst/>
                <a:latin typeface="Arial Unicode MS"/>
              </a:rPr>
              <a:t>onclick="</a:t>
            </a:r>
            <a:r>
              <a:rPr kumimoji="0" lang="en-US" altLang="en-US" sz="2000" b="0" i="0" u="none" strike="noStrike" cap="none" normalizeH="0" baseline="0" dirty="0" err="1">
                <a:ln>
                  <a:noFill/>
                </a:ln>
                <a:solidFill>
                  <a:schemeClr val="tx1"/>
                </a:solidFill>
                <a:effectLst/>
                <a:latin typeface="Arial Unicode MS"/>
              </a:rPr>
              <a:t>location.href</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attribute. The buttons are styled with a red background, white text, rounded borders, and are centered using </a:t>
            </a:r>
            <a:r>
              <a:rPr kumimoji="0" lang="en-US" altLang="en-US" sz="2000" b="0" i="0" u="none" strike="noStrike" cap="none" normalizeH="0" baseline="0" dirty="0">
                <a:ln>
                  <a:noFill/>
                </a:ln>
                <a:solidFill>
                  <a:schemeClr val="tx1"/>
                </a:solidFill>
                <a:effectLst/>
                <a:latin typeface="Arial Unicode MS"/>
              </a:rPr>
              <a:t>margin: auto</a:t>
            </a:r>
            <a:r>
              <a:rPr kumimoji="0" lang="en-US" altLang="en-US" sz="2000" b="0" i="0" u="none" strike="noStrike" cap="none" normalizeH="0" baseline="0" dirty="0">
                <a:ln>
                  <a:noFill/>
                </a:ln>
                <a:solidFill>
                  <a:schemeClr val="tx1"/>
                </a:solidFill>
                <a:effectLst/>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This section serves as a visually appealing and interactive way to promote top-selling items, encouraging users to explore further while maintaining consistent design and branding across each product tile.</a:t>
            </a:r>
          </a:p>
        </p:txBody>
      </p:sp>
    </p:spTree>
    <p:extLst>
      <p:ext uri="{BB962C8B-B14F-4D97-AF65-F5344CB8AC3E}">
        <p14:creationId xmlns:p14="http://schemas.microsoft.com/office/powerpoint/2010/main" val="26636224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83</TotalTime>
  <Words>2895</Words>
  <Application>Microsoft Office PowerPoint</Application>
  <PresentationFormat>Widescreen</PresentationFormat>
  <Paragraphs>123</Paragraphs>
  <Slides>29</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Arial Black</vt:lpstr>
      <vt:lpstr>Arial Unicode MS</vt:lpstr>
      <vt:lpstr>Calibri</vt:lpstr>
      <vt:lpstr>Crimson Text</vt:lpstr>
      <vt:lpstr>Lato</vt:lpstr>
      <vt:lpstr>Niagara Solid</vt:lpstr>
      <vt:lpstr>Vidaloka</vt:lpstr>
      <vt:lpstr>Wingdings</vt:lpstr>
      <vt:lpstr>Wood Type</vt:lpstr>
      <vt:lpstr>Aura Essentials</vt:lpstr>
      <vt:lpstr>The main page</vt:lpstr>
      <vt:lpstr>PowerPoint Presentation</vt:lpstr>
      <vt:lpstr>PowerPoint Presentation</vt:lpstr>
      <vt:lpstr>PowerPoint Presentation</vt:lpstr>
      <vt:lpstr>Aura Enhancers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Footer</vt:lpstr>
      <vt:lpstr>PowerPoint Presentation</vt:lpstr>
      <vt:lpstr>Clothing Collection</vt:lpstr>
      <vt:lpstr>PowerPoint Presentation</vt:lpstr>
      <vt:lpstr>PowerPoint Presentation</vt:lpstr>
      <vt:lpstr>PowerPoint Presentation</vt:lpstr>
      <vt:lpstr>Main Page</vt:lpstr>
      <vt:lpstr>Main Page</vt:lpstr>
      <vt:lpstr>Key Features</vt:lpstr>
      <vt:lpstr>Advantages:</vt:lpstr>
      <vt:lpstr>— Nike</vt:lpstr>
      <vt:lpstr>PowerPoint Presentation</vt:lpstr>
      <vt:lpstr>Page: Checkout – Size &amp; Payment Selection</vt:lpstr>
      <vt:lpstr>JavaScript</vt:lpstr>
      <vt:lpstr>The Preview 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Ethen Mathew</dc:creator>
  <cp:lastModifiedBy>Girisankar A P</cp:lastModifiedBy>
  <cp:revision>3</cp:revision>
  <dcterms:created xsi:type="dcterms:W3CDTF">2025-06-10T15:40:48Z</dcterms:created>
  <dcterms:modified xsi:type="dcterms:W3CDTF">2025-06-11T06:18:43Z</dcterms:modified>
</cp:coreProperties>
</file>